
<file path=[Content_Types].xml><?xml version="1.0" encoding="utf-8"?>
<Types xmlns="http://schemas.openxmlformats.org/package/2006/content-types">
  <Default Extension="mp3" ContentType="audio/mpeg"/>
  <Default Extension="svg" ContentType="image/svg+xml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4.xml" ContentType="application/vnd.openxmlformats-officedocument.presentationml.slide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customXml/itemProps3.xml" ContentType="application/vnd.openxmlformats-officedocument.customXmlProperties+xml"/>
  <Override PartName="/ppt/slideLayouts/slideLayout4.xml" ContentType="application/vnd.openxmlformats-officedocument.presentationml.slideLayout+xml"/>
  <Override PartName="/customXml/itemProps2.xml" ContentType="application/vnd.openxmlformats-officedocument.customXmlProperti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38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notesSlides/notesSlide29.xml" ContentType="application/vnd.openxmlformats-officedocument.presentationml.notesSlide+xml"/>
  <Override PartName="/customXml/itemProps1.xml" ContentType="application/vnd.openxmlformats-officedocument.customXml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</p:sldMasterIdLst>
  <p:notesMasterIdLst>
    <p:notesMasterId r:id="rId4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7099300" cy="10234613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8" d="100"/>
          <a:sy n="78" d="100"/>
        </p:scale>
        <p:origin x="660" y="96"/>
      </p:cViewPr>
      <p:guideLst>
        <p:guide pos="2160" orient="horz"/>
        <p:guide pos="3840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 /><Relationship Id="rId45" Type="http://schemas.openxmlformats.org/officeDocument/2006/relationships/tableStyles" Target="tableStyles.xml" /><Relationship Id="rId4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974644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1921384346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pPr>
              <a:defRPr/>
            </a:pPr>
            <a:fld id="{25FA59D5-1C02-4780-AF81-09ADAD492357}" type="datetimeFigureOut">
              <a:rPr lang="de-AT"/>
              <a:t>18.04.2025</a:t>
            </a:fld>
            <a:endParaRPr lang="de-AT"/>
          </a:p>
        </p:txBody>
      </p:sp>
      <p:sp>
        <p:nvSpPr>
          <p:cNvPr id="1836932317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pPr>
              <a:defRPr/>
            </a:pPr>
            <a:endParaRPr lang="de-AT"/>
          </a:p>
        </p:txBody>
      </p:sp>
      <p:sp>
        <p:nvSpPr>
          <p:cNvPr id="2070584749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1121258742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13678420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pPr>
              <a:defRPr/>
            </a:pPr>
            <a:fld id="{7AA6D168-C717-485B-B0C8-699ECBDF2CFF}" type="slidenum">
              <a:rPr lang="de-AT"/>
              <a:t>‹Nr.›</a:t>
            </a:fld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197136" name="Folienbildplatzhalt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139700" y="766763"/>
            <a:ext cx="6819900" cy="3836987"/>
          </a:xfrm>
        </p:spPr>
      </p:sp>
      <p:sp>
        <p:nvSpPr>
          <p:cNvPr id="150938426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AT"/>
          </a:p>
        </p:txBody>
      </p:sp>
      <p:sp>
        <p:nvSpPr>
          <p:cNvPr id="1804540139" name="Foliennummernplatzhalt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</a:t>
            </a:fld>
            <a:endParaRPr lang="de-AT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46961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28610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742325725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48E5C319-635C-28B1-D27B-274A68A90405}" type="slidenum">
              <a:rPr lang="de-AT"/>
              <a:t/>
            </a:fld>
            <a:endParaRPr lang="de-AT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2627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97636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2301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57BC0EA-85DE-67A9-446E-1AA04457328E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538429-039A-A358-1CA8-0EF3B3FC631C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E988EC-5246-A7E5-D206-ED84D7EACA8B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C5C957-7C44-3E54-1326-2164A8F913E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89DE21-E491-D802-9C54-103A58A8DF77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68847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6229051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3.9</a:t>
            </a:r>
            <a:endParaRPr/>
          </a:p>
          <a:p>
            <a:pPr>
              <a:defRPr/>
            </a:pPr>
            <a:r>
              <a:rPr lang="de-AT"/>
              <a:t>8.4</a:t>
            </a:r>
            <a:endParaRPr/>
          </a:p>
          <a:p>
            <a:pPr>
              <a:defRPr/>
            </a:pPr>
            <a:r>
              <a:rPr lang="de-AT"/>
              <a:t>9.4</a:t>
            </a:r>
            <a:endParaRPr/>
          </a:p>
          <a:p>
            <a:pPr>
              <a:defRPr/>
            </a:pPr>
            <a:r>
              <a:rPr lang="de-AT"/>
              <a:t>12.6</a:t>
            </a:r>
            <a:endParaRPr/>
          </a:p>
          <a:p>
            <a:pPr>
              <a:defRPr/>
            </a:pPr>
            <a:r>
              <a:rPr lang="de-AT"/>
              <a:t>12.7</a:t>
            </a:r>
            <a:endParaRPr/>
          </a:p>
          <a:p>
            <a:pPr>
              <a:defRPr/>
            </a:pPr>
            <a:r>
              <a:rPr lang="de-AT"/>
              <a:t>14.1</a:t>
            </a:r>
            <a:endParaRPr/>
          </a:p>
          <a:p>
            <a:pPr>
              <a:defRPr/>
            </a:pPr>
            <a:r>
              <a:rPr lang="de-AT"/>
              <a:t>14.3</a:t>
            </a:r>
            <a:endParaRPr/>
          </a:p>
        </p:txBody>
      </p:sp>
      <p:sp>
        <p:nvSpPr>
          <p:cNvPr id="197160591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7</a:t>
            </a:fld>
            <a:endParaRPr lang="de-AT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C55819-9BD5-21DA-30F9-117D02E9826F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EE553B-51E6-68DE-1DF4-9BA6CE26E70D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389285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6449921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6160477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10</a:t>
            </a:fld>
            <a:endParaRPr lang="de-AT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E488208-6032-EA40-C9AB-795FAF15120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42291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7604792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80618503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11</a:t>
            </a:fld>
            <a:endParaRPr lang="de-AT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998153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7964424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9835148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12</a:t>
            </a:fld>
            <a:endParaRPr lang="de-AT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AA533B-083A-74C9-CB02-5686C4DEFB1B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D65005C-EEA9-5E17-1338-06C808F70AFD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9522FF-B4DF-BDA2-77A3-B1A6CBB564CD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46801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3478358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69145897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16</a:t>
            </a:fld>
            <a:endParaRPr lang="de-AT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684305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2180210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45569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17</a:t>
            </a:fld>
            <a:endParaRPr lang="de-AT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887650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619226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43212089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7AA6D168-C717-485B-B0C8-699ECBDF2CFF}" type="slidenum">
              <a:rPr lang="de-AT"/>
              <a:t>18</a:t>
            </a:fld>
            <a:endParaRPr lang="de-AT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C300DEC-2EC0-6E67-C9C9-A885B4444959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3EFE18-0398-27B6-939E-DC5B5F1AF412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539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96442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91602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072D84-E2F2-7B19-707A-0F238E8A9476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0BD8AEC-E1BF-7E44-94D9-CA80838D4E0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5FE931-FA30-9129-657C-6660332CB202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0B09EA-709B-6735-A891-EF6BFF622703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A7AC29-6352-2BDB-646D-74084E9A17E4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E1A03A-0EFD-6CF5-223D-A84255283A86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95695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44254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1108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3859CB4-CBA1-3479-95A8-7935A439E809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F16262-21FD-EEB0-C26E-8C2B9C38CE02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D734B3-7716-6535-26F9-06802E019D38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4C7F05-0AEA-75DA-3DFF-E8FB0C7DE691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05013B-AB52-82D3-BF7C-4BB6234B523B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920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53949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822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D912ED-52DA-6AEF-A988-103541336617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8639654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4851822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Mündlich überliefert: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de-AT"/>
              <a:t>Motivation der Themenwahl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de-AT"/>
              <a:t>Erläuterung der Problemstellung</a:t>
            </a:r>
            <a:endParaRPr/>
          </a:p>
          <a:p>
            <a:pPr marL="171450" indent="-171450">
              <a:buFont typeface="Arial"/>
              <a:buChar char="•"/>
              <a:defRPr/>
            </a:pPr>
            <a:r>
              <a:rPr lang="de-AT"/>
              <a:t>Erläuterung des Lösungsansatzes</a:t>
            </a:r>
            <a:endParaRPr/>
          </a:p>
        </p:txBody>
      </p:sp>
      <p:sp>
        <p:nvSpPr>
          <p:cNvPr id="546486610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60709A0B-4CD2-12EC-17AB-B59E2A80F23B}" type="slidenum">
              <a:rPr lang="de-AT"/>
              <a:t/>
            </a:fld>
            <a:endParaRPr lang="de-AT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0798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18085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0338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859F7C-B277-8202-66FE-0DDF6E3D504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2763272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9866842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4539395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08B56DBB-DADB-D11C-43DB-A7D255E3D2F9}" type="slidenum">
              <a:rPr lang="de-AT"/>
              <a:t/>
            </a:fld>
            <a:endParaRPr lang="de-AT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354376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7974491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47974303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220AD3D-DEE1-7A40-984C-14613D3C658F}" type="slidenum">
              <a:rPr lang="de-AT"/>
              <a:t/>
            </a:fld>
            <a:endParaRPr lang="de-AT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240917" name="Folienbildplatzhalt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210572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64582448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5F97A121-5108-0B16-5A1D-3435EB29394E}" type="slidenum">
              <a:rPr lang="de-AT"/>
              <a:t/>
            </a:fld>
            <a:endParaRPr lang="de-AT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itel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957408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03DBAB2-6CCA-40C7-8885-2C056A77E284}" type="datetime1">
              <a:rPr lang="de-AT"/>
              <a:t>18.04.2025</a:t>
            </a:fld>
            <a:endParaRPr lang="de-AT"/>
          </a:p>
        </p:txBody>
      </p:sp>
      <p:sp>
        <p:nvSpPr>
          <p:cNvPr id="2100706021" name="Fußzeilenplatzhalt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1730844332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7DCD6803-3BAA-44F6-A698-23D950C9713B}" type="slidenum">
              <a:rPr lang="de-AT"/>
              <a:t>‹Nr.›</a:t>
            </a:fld>
            <a:endParaRPr lang="de-AT"/>
          </a:p>
        </p:txBody>
      </p:sp>
      <p:sp>
        <p:nvSpPr>
          <p:cNvPr id="2131546590" name="Textfeld 13"/>
          <p:cNvSpPr txBox="1"/>
          <p:nvPr userDrawn="1"/>
        </p:nvSpPr>
        <p:spPr bwMode="auto"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/>
                <a:ea typeface="Adobe Gothic Std B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/>
                <a:ea typeface="Adobe Gothic Std B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/>
                <a:ea typeface="Adobe Gothic Std B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/>
                <a:ea typeface="Adobe Gothic Std B"/>
              </a:rPr>
              <a:t>.at</a:t>
            </a:r>
            <a:endParaRPr/>
          </a:p>
        </p:txBody>
      </p:sp>
      <p:pic>
        <p:nvPicPr>
          <p:cNvPr id="1618932299" name="Grafik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766800" y="259200"/>
            <a:ext cx="6224367" cy="129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el und Inha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13448" name="Titel 1"/>
          <p:cNvSpPr>
            <a:spLocks noGrp="1"/>
          </p:cNvSpPr>
          <p:nvPr>
            <p:ph type="title"/>
          </p:nvPr>
        </p:nvSpPr>
        <p:spPr bwMode="auto"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75147144" name="Inhaltsplatzhalter 2"/>
          <p:cNvSpPr>
            <a:spLocks noGrp="1"/>
          </p:cNvSpPr>
          <p:nvPr>
            <p:ph idx="1"/>
          </p:nvPr>
        </p:nvSpPr>
        <p:spPr bwMode="auto"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933624547" name="Datumsplatzhalt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FB591F-AE7F-406B-977E-415D708CD05B}" type="datetime1">
              <a:rPr lang="de-AT"/>
              <a:t>18.04.2025</a:t>
            </a:fld>
            <a:endParaRPr lang="de-AT"/>
          </a:p>
        </p:txBody>
      </p:sp>
      <p:sp>
        <p:nvSpPr>
          <p:cNvPr id="1821884110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916529586" name="Foliennummernplatzhalt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‹Nr.›</a:t>
            </a:fld>
            <a:endParaRPr lang="de-AT"/>
          </a:p>
        </p:txBody>
      </p:sp>
      <p:cxnSp>
        <p:nvCxnSpPr>
          <p:cNvPr id="1945056902" name="Gerade Verbindung 8"/>
          <p:cNvCxnSpPr/>
          <p:nvPr userDrawn="1"/>
        </p:nvCxnSpPr>
        <p:spPr bwMode="auto">
          <a:xfrm>
            <a:off x="623391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8601220" name="Gerade Verbindung 8"/>
          <p:cNvCxnSpPr/>
          <p:nvPr userDrawn="1"/>
        </p:nvCxnSpPr>
        <p:spPr bwMode="auto">
          <a:xfrm>
            <a:off x="623391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159525" name="Grafik 1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69600" y="6357600"/>
            <a:ext cx="1780860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344136" name="Titel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706083"/>
          </a:xfrm>
        </p:spPr>
        <p:txBody>
          <a:bodyPr/>
          <a:lstStyle/>
          <a:p>
            <a:pPr>
              <a:defRPr/>
            </a:pPr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2108454019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1619405247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1327234348" name="Datumsplatzhalt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DED4213-31A7-43A9-B381-650B72838F3D}" type="datetime1">
              <a:rPr lang="de-AT"/>
              <a:t>18.04.2025</a:t>
            </a:fld>
            <a:endParaRPr lang="de-AT"/>
          </a:p>
        </p:txBody>
      </p:sp>
      <p:sp>
        <p:nvSpPr>
          <p:cNvPr id="759453088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‹Nr.›</a:t>
            </a:fld>
            <a:endParaRPr lang="de-AT"/>
          </a:p>
        </p:txBody>
      </p:sp>
      <p:cxnSp>
        <p:nvCxnSpPr>
          <p:cNvPr id="1828652529" name="Gerade Verbindung 8"/>
          <p:cNvCxnSpPr/>
          <p:nvPr userDrawn="1"/>
        </p:nvCxnSpPr>
        <p:spPr bwMode="auto">
          <a:xfrm>
            <a:off x="623391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4483999" name="Gerade Verbindung 8"/>
          <p:cNvCxnSpPr/>
          <p:nvPr userDrawn="1"/>
        </p:nvCxnSpPr>
        <p:spPr bwMode="auto">
          <a:xfrm>
            <a:off x="623391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1448590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pic>
        <p:nvPicPr>
          <p:cNvPr id="397279270" name="Grafik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69600" y="6357600"/>
            <a:ext cx="1780860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721210" name="Titel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85264478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872123379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55603741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</p:txBody>
      </p:sp>
      <p:sp>
        <p:nvSpPr>
          <p:cNvPr id="1819984004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81956359" name="Datumsplatzhalt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623C63-4118-48BA-956A-11DEEC1AA07D}" type="datetime1">
              <a:rPr lang="de-AT"/>
              <a:t>18.04.2025</a:t>
            </a:fld>
            <a:endParaRPr lang="de-AT"/>
          </a:p>
        </p:txBody>
      </p:sp>
      <p:sp>
        <p:nvSpPr>
          <p:cNvPr id="1931095493" name="Foliennummernplatzhalt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‹Nr.›</a:t>
            </a:fld>
            <a:endParaRPr lang="de-AT"/>
          </a:p>
        </p:txBody>
      </p:sp>
      <p:cxnSp>
        <p:nvCxnSpPr>
          <p:cNvPr id="932193756" name="Gerade Verbindung 8"/>
          <p:cNvCxnSpPr/>
          <p:nvPr userDrawn="1"/>
        </p:nvCxnSpPr>
        <p:spPr bwMode="auto">
          <a:xfrm>
            <a:off x="623391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280753" name="Gerade Verbindung 8"/>
          <p:cNvCxnSpPr/>
          <p:nvPr userDrawn="1"/>
        </p:nvCxnSpPr>
        <p:spPr bwMode="auto">
          <a:xfrm>
            <a:off x="623391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3489243" name="Fußzeilenplatzhalter 4"/>
          <p:cNvSpPr>
            <a:spLocks noGrp="1"/>
          </p:cNvSpPr>
          <p:nvPr>
            <p:ph type="ftr" sz="quarter" idx="11"/>
          </p:nvPr>
        </p:nvSpPr>
        <p:spPr bwMode="auto"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pic>
        <p:nvPicPr>
          <p:cNvPr id="22974716" name="Grafik 1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569600" y="6357600"/>
            <a:ext cx="1780860" cy="3708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2062914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endParaRPr lang="de-AT"/>
          </a:p>
        </p:txBody>
      </p:sp>
      <p:sp>
        <p:nvSpPr>
          <p:cNvPr id="1901327072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e-DE"/>
              <a:t>Textmasterformat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 lang="de-AT"/>
          </a:p>
        </p:txBody>
      </p:sp>
      <p:sp>
        <p:nvSpPr>
          <p:cNvPr id="144903536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3FB355E-663F-46F6-A58A-7E827B834F26}" type="datetime1">
              <a:rPr lang="de-AT"/>
              <a:t>18.04.2025</a:t>
            </a:fld>
            <a:endParaRPr lang="de-AT"/>
          </a:p>
        </p:txBody>
      </p:sp>
      <p:sp>
        <p:nvSpPr>
          <p:cNvPr id="14978489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997077890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CD6803-3BAA-44F6-A698-23D950C9713B}" type="slidenum">
              <a:rPr lang="de-AT"/>
              <a:t>‹Nr.›</a:t>
            </a:fld>
            <a:endParaRPr lang="de-A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0" ftr="1" hdr="0" sldNum="1"/>
  <p:txStyles>
    <p:titleStyle>
      <a:lvl1pPr algn="l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media2.sv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media3.svg"/><Relationship Id="rId5" Type="http://schemas.openxmlformats.org/officeDocument/2006/relationships/image" Target="../media/image26.png"/><Relationship Id="rId6" Type="http://schemas.microsoft.com/office/2007/relationships/media" Target="../media/media4.mp3"/><Relationship Id="rId7" Type="http://schemas.openxmlformats.org/officeDocument/2006/relationships/audio" Target="../media/media4.mp3" 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media5.svg"/><Relationship Id="rId6" Type="http://schemas.openxmlformats.org/officeDocument/2006/relationships/image" Target="../media/image28.png"/><Relationship Id="rId7" Type="http://schemas.openxmlformats.org/officeDocument/2006/relationships/image" Target="../media/media6.sv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media7.svg"/><Relationship Id="rId7" Type="http://schemas.openxmlformats.org/officeDocument/2006/relationships/image" Target="../media/image31.png"/><Relationship Id="rId8" Type="http://schemas.openxmlformats.org/officeDocument/2006/relationships/image" Target="../media/media8.sv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media9.svg"/><Relationship Id="rId6" Type="http://schemas.openxmlformats.org/officeDocument/2006/relationships/image" Target="../media/image33.png"/><Relationship Id="rId7" Type="http://schemas.openxmlformats.org/officeDocument/2006/relationships/image" Target="../media/media10.sv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microsoft.com/office/2007/relationships/media" Target="../media/media4.mp3"/><Relationship Id="rId6" Type="http://schemas.openxmlformats.org/officeDocument/2006/relationships/audio" Target="../media/media4.mp3" 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5" Type="http://schemas.openxmlformats.org/officeDocument/2006/relationships/hyperlink" Target="https://www.volza.com/p/thermo-container/export/" TargetMode="Externa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oy-it.net/de/products/SBC-NodeMCU-ESP32" TargetMode="External"/><Relationship Id="rId4" Type="http://schemas.openxmlformats.org/officeDocument/2006/relationships/hyperlink" Target="https://erriez.github.io/ErriezBMX280/" TargetMode="External"/><Relationship Id="rId5" Type="http://schemas.openxmlformats.org/officeDocument/2006/relationships/hyperlink" Target="https://robosynckits.in/product/mpu-6050-3-axis-accelerometer-and-gyroscope-sensor/" TargetMode="External"/><Relationship Id="rId6" Type="http://schemas.openxmlformats.org/officeDocument/2006/relationships/hyperlink" Target="https://arduino-projekte.info/products/ublox-gy-neo6mv2-gps-modul-neo-6m" TargetMode="External"/><Relationship Id="rId7" Type="http://schemas.openxmlformats.org/officeDocument/2006/relationships/hyperlink" Target="https://mqtt.org/mqtt-specification/" TargetMode="External"/><Relationship Id="rId8" Type="http://schemas.openxmlformats.org/officeDocument/2006/relationships/hyperlink" Target="https://en.m.wikipedia.org/wiki/File:ISO_C%2B%2B_Logo.svg" TargetMode="External"/><Relationship Id="rId9" Type="http://schemas.openxmlformats.org/officeDocument/2006/relationships/hyperlink" Target="https://thenounproject.com/browse/icons/term/mesh-network/" TargetMode="Externa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.cleanpng.com/png-fsa3fn" TargetMode="External"/><Relationship Id="rId4" Type="http://schemas.openxmlformats.org/officeDocument/2006/relationships/hyperlink" Target="https://www.sdgwatch.at/" TargetMode="External"/><Relationship Id="rId5" Type="http://schemas.openxmlformats.org/officeDocument/2006/relationships/hyperlink" Target="https://thenounproject.com/icon/database-7670737" TargetMode="External"/><Relationship Id="rId6" Type="http://schemas.openxmlformats.org/officeDocument/2006/relationships/hyperlink" Target="https://www.svgrepo.com/svg/353829/grafana" TargetMode="External"/><Relationship Id="rId7" Type="http://schemas.openxmlformats.org/officeDocument/2006/relationships/hyperlink" Target="https://techicons.dev/icons/docker" TargetMode="External"/><Relationship Id="rId8" Type="http://schemas.openxmlformats.org/officeDocument/2006/relationships/hyperlink" Target="https://de.wikipedia.org/wiki/Datei:Octicons-mark-github.svg" TargetMode="External"/><Relationship Id="rId9" Type="http://schemas.openxmlformats.org/officeDocument/2006/relationships/hyperlink" Target="https://seeklogo.com/vector-logo/273749/node-js" TargetMode="External"/><Relationship Id="rId10" Type="http://schemas.openxmlformats.org/officeDocument/2006/relationships/hyperlink" Target="https://techicons.dev/icons/traefikproxy" TargetMode="Externa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cleanpng.com/png-java-computer-software-logo-1412676/download-png.html" TargetMode="External"/><Relationship Id="rId4" Type="http://schemas.openxmlformats.org/officeDocument/2006/relationships/hyperlink" Target="https://de.cleanpng.com/png-f3i6la/download-png.html" TargetMode="External"/><Relationship Id="rId5" Type="http://schemas.openxmlformats.org/officeDocument/2006/relationships/hyperlink" Target="https://www.pngwing.com/tr/free-png-noezv/download" TargetMode="External"/><Relationship Id="rId6" Type="http://schemas.openxmlformats.org/officeDocument/2006/relationships/hyperlink" Target="https://en.wikipedia.org/wiki/React_(software)" TargetMode="External"/><Relationship Id="rId7" Type="http://schemas.openxmlformats.org/officeDocument/2006/relationships/hyperlink" Target="https://en.wikipedia.org/wiki/Vite_%28software%29" TargetMode="Externa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media1.svg"/><Relationship Id="rId5" Type="http://schemas.openxmlformats.org/officeDocument/2006/relationships/image" Target="../media/image4.png"/><Relationship Id="rId6" Type="http://schemas.microsoft.com/office/2007/relationships/media" Target="../media/maskFile.mp3"/><Relationship Id="rId7" Type="http://schemas.openxmlformats.org/officeDocument/2006/relationships/audio" Target="maskFile.mp3" TargetMode="Externa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5755914" name="Rectangle 1026"/>
          <p:cNvSpPr txBox="1">
            <a:spLocks noChangeArrowheads="1"/>
          </p:cNvSpPr>
          <p:nvPr/>
        </p:nvSpPr>
        <p:spPr bwMode="auto">
          <a:xfrm>
            <a:off x="3638349" y="1928802"/>
            <a:ext cx="8121446" cy="257176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AT" sz="3200" b="1">
                <a:solidFill>
                  <a:srgbClr val="9BBB59"/>
                </a:solidFill>
              </a:rPr>
              <a:t>Container-Tracking und Umweltdatenerfassung</a:t>
            </a:r>
            <a:endParaRPr/>
          </a:p>
          <a:p>
            <a:pPr>
              <a:defRPr/>
            </a:pPr>
            <a:r>
              <a:rPr lang="de-AT" sz="3200" b="1">
                <a:solidFill>
                  <a:srgbClr val="9BBB59"/>
                </a:solidFill>
              </a:rPr>
              <a:t>(CONTRUDE)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468910674" name="Text Box 1030"/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>
              <a:defRPr/>
            </a:pPr>
            <a:r>
              <a:rPr lang="nl-NL" sz="2000"/>
              <a:t>Marko D. Schrempf</a:t>
            </a:r>
            <a:endParaRPr/>
          </a:p>
        </p:txBody>
      </p:sp>
      <p:sp>
        <p:nvSpPr>
          <p:cNvPr id="110649651" name="Text Box 1030"/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>
              <a:defRPr/>
            </a:pPr>
            <a:r>
              <a:rPr lang="de-AT"/>
              <a:t>24.04.2025</a:t>
            </a:r>
            <a:endParaRPr/>
          </a:p>
        </p:txBody>
      </p:sp>
      <p:pic>
        <p:nvPicPr>
          <p:cNvPr id="2061541665" name="Grafik 1" descr="Ein Bild, das Schrift, Logo, Kreis, Grafiken enthält.&#10;&#10;Automatisch generierte Beschreibu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85131" y="2937163"/>
            <a:ext cx="3474663" cy="3474663"/>
          </a:xfrm>
          <a:prstGeom prst="rect">
            <a:avLst/>
          </a:prstGeom>
        </p:spPr>
      </p:pic>
      <p:sp>
        <p:nvSpPr>
          <p:cNvPr id="218100004" name="Text Box 1030"/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de-DE"/>
              <a:t>DI (FH) Günther Hutter, </a:t>
            </a:r>
            <a:r>
              <a:rPr lang="de-DE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  <a:endParaRPr/>
          </a:p>
        </p:txBody>
      </p:sp>
      <p:sp>
        <p:nvSpPr>
          <p:cNvPr id="1511229841" name="Text Box 1030"/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de-AT"/>
              <a:t>HTL Leoben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47549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Fortschritt - Kampl</a:t>
            </a:r>
            <a:endParaRPr/>
          </a:p>
        </p:txBody>
      </p:sp>
      <p:pic>
        <p:nvPicPr>
          <p:cNvPr id="228612647" name="Pictur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18412" y="1337012"/>
            <a:ext cx="6594411" cy="4480947"/>
          </a:xfrm>
          <a:prstGeom prst="rect">
            <a:avLst/>
          </a:prstGeom>
        </p:spPr>
      </p:pic>
      <p:sp>
        <p:nvSpPr>
          <p:cNvPr id="535499814" name="Inhaltsplatzhalter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de-DE"/>
              <a:t>Hardware Recherche</a:t>
            </a:r>
            <a:endParaRPr/>
          </a:p>
          <a:p>
            <a:pPr>
              <a:defRPr/>
            </a:pPr>
            <a:r>
              <a:rPr lang="de-DE"/>
              <a:t>Löten</a:t>
            </a:r>
            <a:endParaRPr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Datenerfassung / -übertragung</a:t>
            </a:r>
            <a:endParaRPr/>
          </a:p>
          <a:p>
            <a:pPr>
              <a:defRPr/>
            </a:pPr>
            <a:r>
              <a:rPr lang="de-DE"/>
              <a:t>PlatformIO</a:t>
            </a:r>
            <a:endParaRPr lang="de-AT"/>
          </a:p>
        </p:txBody>
      </p:sp>
      <p:sp>
        <p:nvSpPr>
          <p:cNvPr id="143785383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</a:t>
            </a:r>
            <a:r>
              <a:rPr lang="de-AT"/>
              <a:t>Gekle</a:t>
            </a:r>
            <a:r>
              <a:rPr lang="de-AT"/>
              <a:t>, Kampl, Schrempf</a:t>
            </a:r>
            <a:endParaRPr/>
          </a:p>
        </p:txBody>
      </p:sp>
      <p:sp>
        <p:nvSpPr>
          <p:cNvPr id="64481105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3905CD4-494D-EF7C-9C94-978F298C7238}" type="slidenum">
              <a:rPr lang="de-AT"/>
              <a:t/>
            </a:fld>
            <a:endParaRPr lang="de-AT"/>
          </a:p>
        </p:txBody>
      </p:sp>
      <p:pic>
        <p:nvPicPr>
          <p:cNvPr id="598537879" name="Grafik 7" descr="Ein Bild, das Elektrisches Bauelement, Elektronisches Bauteil, Elektronik, passives Bauelement enthält.&#10;&#10;Automatisch generierte Beschreibung"/>
          <p:cNvPicPr>
            <a:picLocks noChangeAspect="1"/>
          </p:cNvPicPr>
          <p:nvPr/>
        </p:nvPicPr>
        <p:blipFill>
          <a:blip r:embed="rId4"/>
          <a:srcRect l="16909" t="22905" r="19055" b="19358"/>
          <a:stretch/>
        </p:blipFill>
        <p:spPr bwMode="auto">
          <a:xfrm>
            <a:off x="5662373" y="1349476"/>
            <a:ext cx="6150450" cy="4159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6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8612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6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53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853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187244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- </a:t>
            </a:r>
            <a:r>
              <a:rPr lang="de-AT"/>
              <a:t>Kosten</a:t>
            </a:r>
            <a:endParaRPr/>
          </a:p>
        </p:txBody>
      </p:sp>
      <p:sp>
        <p:nvSpPr>
          <p:cNvPr id="875385430" name="Inhaltsplatzhalter 2"/>
          <p:cNvSpPr>
            <a:spLocks noGrp="1"/>
          </p:cNvSpPr>
          <p:nvPr>
            <p:ph idx="1"/>
          </p:nvPr>
        </p:nvSpPr>
        <p:spPr bwMode="auto">
          <a:xfrm>
            <a:off x="617947" y="1057698"/>
            <a:ext cx="10972800" cy="50734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defRPr/>
            </a:pP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  <a:endParaRPr lang="de-DE"/>
          </a:p>
          <a:p>
            <a:pPr lvl="1">
              <a:defRPr/>
            </a:pP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  <a:endParaRPr/>
          </a:p>
          <a:p>
            <a:pPr lvl="1">
              <a:defRPr/>
            </a:pP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  <a:endParaRPr/>
          </a:p>
          <a:p>
            <a:pPr lvl="2">
              <a:defRPr/>
            </a:pP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  <a:endParaRPr/>
          </a:p>
          <a:p>
            <a:pPr lvl="2">
              <a:defRPr/>
            </a:pPr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  <a:endParaRPr/>
          </a:p>
        </p:txBody>
      </p:sp>
      <p:sp>
        <p:nvSpPr>
          <p:cNvPr id="184731944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Gekle, Kampl, Schrempf</a:t>
            </a:r>
            <a:endParaRPr/>
          </a:p>
        </p:txBody>
      </p:sp>
      <p:sp>
        <p:nvSpPr>
          <p:cNvPr id="115623182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DF038AB-1C2F-A25A-304D-8A971B98E67B}" type="slidenum">
              <a:rPr lang="de-AT"/>
              <a:t/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7538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7538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7538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75385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75385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5385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385430" grpId="0" build="p"/>
      <p:bldP spid="875385430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66327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8625098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3</a:t>
            </a:fld>
            <a:endParaRPr lang="de-AT"/>
          </a:p>
        </p:txBody>
      </p:sp>
      <p:sp>
        <p:nvSpPr>
          <p:cNvPr id="2102842313" name="Textfeld 5"/>
          <p:cNvSpPr txBox="1"/>
          <p:nvPr/>
        </p:nvSpPr>
        <p:spPr bwMode="auto"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7200">
                <a:solidFill>
                  <a:srgbClr val="9BBB59"/>
                </a:solidFill>
              </a:rPr>
              <a:t>Schrempf</a:t>
            </a:r>
            <a:endParaRPr lang="en-US" sz="6600">
              <a:solidFill>
                <a:srgbClr val="9BBB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89538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– </a:t>
            </a:r>
            <a:r>
              <a:rPr lang="de-AT"/>
              <a:t>Wie es gelebt wird</a:t>
            </a:r>
            <a:endParaRPr lang="en-GB"/>
          </a:p>
        </p:txBody>
      </p:sp>
      <p:sp>
        <p:nvSpPr>
          <p:cNvPr id="123693171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9148766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4</a:t>
            </a:fld>
            <a:endParaRPr lang="de-AT"/>
          </a:p>
        </p:txBody>
      </p:sp>
      <p:pic>
        <p:nvPicPr>
          <p:cNvPr id="1950257957" name="Inhaltsplatzhalter 12"/>
          <p:cNvPicPr>
            <a:picLocks noChangeAspect="1" noGrp="1"/>
          </p:cNvPicPr>
          <p:nvPr>
            <p:ph idx="1"/>
          </p:nvPr>
        </p:nvPicPr>
        <p:blipFill>
          <a:blip r:embed="rId3"/>
          <a:srcRect l="0" t="654" r="462" b="0"/>
          <a:stretch/>
        </p:blipFill>
        <p:spPr bwMode="auto">
          <a:xfrm>
            <a:off x="969158" y="1107186"/>
            <a:ext cx="10972800" cy="505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1549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– </a:t>
            </a:r>
            <a:r>
              <a:rPr lang="de-AT"/>
              <a:t>Wie es gelebt wird</a:t>
            </a:r>
            <a:endParaRPr lang="en-GB"/>
          </a:p>
        </p:txBody>
      </p:sp>
      <p:sp>
        <p:nvSpPr>
          <p:cNvPr id="59077522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78886495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5</a:t>
            </a:fld>
            <a:endParaRPr lang="de-AT"/>
          </a:p>
        </p:txBody>
      </p:sp>
      <p:pic>
        <p:nvPicPr>
          <p:cNvPr id="119705560" name="Inhaltsplatzhalter 5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2821968" y="1010178"/>
            <a:ext cx="6564760" cy="5195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17870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PM – Meilensteine</a:t>
            </a:r>
            <a:endParaRPr/>
          </a:p>
        </p:txBody>
      </p:sp>
      <p:pic>
        <p:nvPicPr>
          <p:cNvPr id="239739739" name="Inhaltsplatzhalter 8" descr="Ein Bild, das Text, Screenshot, Schrift, Reihe enthält.&#10;&#10;KI-generierte Inhalte können fehlerhaft sein."/>
          <p:cNvPicPr>
            <a:picLocks noChangeAspect="1" noGrp="1"/>
          </p:cNvPicPr>
          <p:nvPr>
            <p:ph idx="1"/>
          </p:nvPr>
        </p:nvPicPr>
        <p:blipFill>
          <a:blip r:embed="rId3"/>
          <a:stretch/>
        </p:blipFill>
        <p:spPr bwMode="auto">
          <a:xfrm>
            <a:off x="969158" y="1193679"/>
            <a:ext cx="10972800" cy="4877714"/>
          </a:xfrm>
        </p:spPr>
      </p:pic>
      <p:sp>
        <p:nvSpPr>
          <p:cNvPr id="90214031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191718034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6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861992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PM – S</a:t>
            </a:r>
            <a:r>
              <a:rPr lang="de-DE"/>
              <a:t>DGs</a:t>
            </a:r>
            <a:endParaRPr lang="de-AT"/>
          </a:p>
        </p:txBody>
      </p:sp>
      <p:sp>
        <p:nvSpPr>
          <p:cNvPr id="199119731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39975272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7</a:t>
            </a:fld>
            <a:endParaRPr lang="de-AT"/>
          </a:p>
        </p:txBody>
      </p:sp>
      <p:pic>
        <p:nvPicPr>
          <p:cNvPr id="1976033297" name="Picture 8" descr="A blue sign with white fish and waves&#10;&#10;AI-generated content may be incorrect."/>
          <p:cNvPicPr>
            <a:picLocks noChangeAspect="1"/>
          </p:cNvPicPr>
          <p:nvPr/>
        </p:nvPicPr>
        <p:blipFill>
          <a:blip r:embed="rId3"/>
          <a:srcRect l="21650" t="0" r="21650" b="0"/>
          <a:stretch/>
        </p:blipFill>
        <p:spPr bwMode="auto">
          <a:xfrm>
            <a:off x="6604011" y="3724394"/>
            <a:ext cx="2354460" cy="2335807"/>
          </a:xfrm>
          <a:prstGeom prst="rect">
            <a:avLst/>
          </a:prstGeom>
        </p:spPr>
      </p:pic>
      <p:pic>
        <p:nvPicPr>
          <p:cNvPr id="208779857" name="Grafik 6" descr="Ein Bild, das Text, Schrift, Grafiken, Logo enthält.&#10;&#10;Automatisch generierte Beschreibu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878663398" name="Grafik 7" descr="Ein Bild, das Text, Design, Grafiken, Schrift enthält.&#10;&#10;Automatisch generierte Beschreibu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917684296" name="Grafik 8" descr="Ein Bild, das Text, Schrift, Logo, Grafiken enthält.&#10;&#10;Automatisch generierte Beschreibung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128742365" name="Picture 2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1537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PM – Serverstruktur</a:t>
            </a:r>
            <a:endParaRPr/>
          </a:p>
        </p:txBody>
      </p:sp>
      <p:sp>
        <p:nvSpPr>
          <p:cNvPr id="194798106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6775607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8</a:t>
            </a:fld>
            <a:endParaRPr lang="de-AT"/>
          </a:p>
        </p:txBody>
      </p:sp>
      <p:pic>
        <p:nvPicPr>
          <p:cNvPr id="564073629" name="Inhaltsplatzhalter 9"/>
          <p:cNvPicPr>
            <a:picLocks noChangeAspect="1" noGrp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1487312" y="996950"/>
            <a:ext cx="9324620" cy="5245099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704873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19170985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9</a:t>
            </a:fld>
            <a:endParaRPr lang="de-AT"/>
          </a:p>
        </p:txBody>
      </p:sp>
      <p:sp>
        <p:nvSpPr>
          <p:cNvPr id="495186615" name="Titel 1"/>
          <p:cNvSpPr>
            <a:spLocks noGrp="1"/>
          </p:cNvSpPr>
          <p:nvPr>
            <p:ph type="title"/>
          </p:nvPr>
        </p:nvSpPr>
        <p:spPr bwMode="auto">
          <a:xfrm>
            <a:off x="969158" y="188640"/>
            <a:ext cx="10270380" cy="720080"/>
          </a:xfrm>
        </p:spPr>
        <p:txBody>
          <a:bodyPr/>
          <a:lstStyle/>
          <a:p>
            <a:pPr>
              <a:defRPr/>
            </a:pPr>
            <a:r>
              <a:rPr lang="de-AT"/>
              <a:t>Aufgaben</a:t>
            </a:r>
            <a:endParaRPr/>
          </a:p>
        </p:txBody>
      </p:sp>
      <p:pic>
        <p:nvPicPr>
          <p:cNvPr id="364133819" name="Grafik 1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0" y="2220568"/>
            <a:ext cx="12192000" cy="2416864"/>
          </a:xfrm>
          <a:prstGeom prst="rect">
            <a:avLst/>
          </a:prstGeom>
        </p:spPr>
      </p:pic>
      <p:pic>
        <p:nvPicPr>
          <p:cNvPr id="74838237" name="ship-horn-3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5"/>
          <a:stretch/>
        </p:blipFill>
        <p:spPr bwMode="auto">
          <a:xfrm>
            <a:off x="725476" y="103713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1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64133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64133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748382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83823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6637429" name="Grafik 2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69606" t="21903" r="1" b="0"/>
          <a:stretch/>
        </p:blipFill>
        <p:spPr bwMode="auto">
          <a:xfrm>
            <a:off x="-1" y="0"/>
            <a:ext cx="12192003" cy="6210206"/>
          </a:xfrm>
          <a:prstGeom prst="rect">
            <a:avLst/>
          </a:prstGeom>
        </p:spPr>
      </p:pic>
      <p:sp>
        <p:nvSpPr>
          <p:cNvPr id="148351283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83091606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10</a:t>
            </a:fld>
            <a:endParaRPr lang="de-AT"/>
          </a:p>
        </p:txBody>
      </p:sp>
      <p:sp>
        <p:nvSpPr>
          <p:cNvPr id="1880602923" name="Textfeld 1"/>
          <p:cNvSpPr txBox="1"/>
          <p:nvPr/>
        </p:nvSpPr>
        <p:spPr bwMode="auto">
          <a:xfrm>
            <a:off x="4870338" y="4697970"/>
            <a:ext cx="245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Datenbanken</a:t>
            </a:r>
            <a:endParaRPr/>
          </a:p>
        </p:txBody>
      </p:sp>
      <p:sp>
        <p:nvSpPr>
          <p:cNvPr id="1591529062" name="Textfeld 7"/>
          <p:cNvSpPr txBox="1"/>
          <p:nvPr/>
        </p:nvSpPr>
        <p:spPr bwMode="auto">
          <a:xfrm>
            <a:off x="4266613" y="1315587"/>
            <a:ext cx="13325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700" b="1">
                <a:solidFill>
                  <a:schemeClr val="bg1"/>
                </a:solidFill>
              </a:rPr>
              <a:t>Grafana</a:t>
            </a:r>
            <a:endParaRPr lang="de-AT" sz="2700" b="1">
              <a:solidFill>
                <a:schemeClr val="bg1"/>
              </a:solidFill>
            </a:endParaRPr>
          </a:p>
        </p:txBody>
      </p:sp>
      <p:sp>
        <p:nvSpPr>
          <p:cNvPr id="604475593" name="Textfeld 10"/>
          <p:cNvSpPr txBox="1"/>
          <p:nvPr/>
        </p:nvSpPr>
        <p:spPr bwMode="auto">
          <a:xfrm>
            <a:off x="10271650" y="3592572"/>
            <a:ext cx="1512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InfluxDB</a:t>
            </a:r>
            <a:endParaRPr lang="de-AT" sz="2800" b="1">
              <a:solidFill>
                <a:schemeClr val="bg1"/>
              </a:solidFill>
            </a:endParaRPr>
          </a:p>
        </p:txBody>
      </p:sp>
      <p:sp>
        <p:nvSpPr>
          <p:cNvPr id="344133400" name="Textfeld 16"/>
          <p:cNvSpPr txBox="1"/>
          <p:nvPr/>
        </p:nvSpPr>
        <p:spPr bwMode="auto">
          <a:xfrm>
            <a:off x="5635336" y="2903842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MySQL</a:t>
            </a:r>
            <a:endParaRPr/>
          </a:p>
        </p:txBody>
      </p:sp>
      <p:pic>
        <p:nvPicPr>
          <p:cNvPr id="1374061447" name="Grafik 1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9617"/>
          <a:stretch/>
        </p:blipFill>
        <p:spPr bwMode="auto">
          <a:xfrm>
            <a:off x="6838444" y="836730"/>
            <a:ext cx="2822127" cy="3130428"/>
          </a:xfrm>
          <a:prstGeom prst="rect">
            <a:avLst/>
          </a:prstGeom>
        </p:spPr>
      </p:pic>
      <p:pic>
        <p:nvPicPr>
          <p:cNvPr id="1299946068" name="Grafik 1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4307013" y="2277949"/>
            <a:ext cx="1251787" cy="1251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773326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48023870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</a:t>
            </a:fld>
            <a:endParaRPr lang="de-AT"/>
          </a:p>
        </p:txBody>
      </p:sp>
      <p:sp>
        <p:nvSpPr>
          <p:cNvPr id="1939600922" name="Textfeld 5"/>
          <p:cNvSpPr txBox="1"/>
          <p:nvPr/>
        </p:nvSpPr>
        <p:spPr bwMode="auto"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7200">
                <a:solidFill>
                  <a:srgbClr val="9BBB59"/>
                </a:solidFill>
              </a:rPr>
              <a:t>Kampl</a:t>
            </a:r>
            <a:endParaRPr lang="en-US" sz="6600">
              <a:solidFill>
                <a:srgbClr val="9BBB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75449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133180007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>
                <a:solidFill>
                  <a:schemeClr val="bg1"/>
                </a:solidFill>
              </a:rPr>
              <a:t>11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129876133" name="Picture 2" descr="NodeMCU ESP32 | Joy-I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</p:spPr>
      </p:pic>
      <p:pic>
        <p:nvPicPr>
          <p:cNvPr id="312526484" name="Grafik 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8369" t="12999" r="30542" b="-2628"/>
          <a:stretch/>
        </p:blipFill>
        <p:spPr bwMode="auto">
          <a:xfrm>
            <a:off x="0" y="140765"/>
            <a:ext cx="12192000" cy="6215588"/>
          </a:xfrm>
          <a:prstGeom prst="rect">
            <a:avLst/>
          </a:prstGeom>
        </p:spPr>
      </p:pic>
      <p:sp>
        <p:nvSpPr>
          <p:cNvPr id="1062203432" name="Textfeld 1"/>
          <p:cNvSpPr txBox="1"/>
          <p:nvPr/>
        </p:nvSpPr>
        <p:spPr bwMode="auto">
          <a:xfrm>
            <a:off x="5381909" y="4708492"/>
            <a:ext cx="142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CI / CD</a:t>
            </a:r>
            <a:endParaRPr/>
          </a:p>
        </p:txBody>
      </p:sp>
      <p:sp>
        <p:nvSpPr>
          <p:cNvPr id="1598563440" name="Textfeld 8"/>
          <p:cNvSpPr txBox="1"/>
          <p:nvPr/>
        </p:nvSpPr>
        <p:spPr bwMode="auto">
          <a:xfrm>
            <a:off x="287249" y="2604164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Docker</a:t>
            </a:r>
            <a:endParaRPr/>
          </a:p>
        </p:txBody>
      </p:sp>
      <p:sp>
        <p:nvSpPr>
          <p:cNvPr id="1679529000" name="Textfeld 9"/>
          <p:cNvSpPr txBox="1"/>
          <p:nvPr/>
        </p:nvSpPr>
        <p:spPr bwMode="auto">
          <a:xfrm>
            <a:off x="10174630" y="3167390"/>
            <a:ext cx="1251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GitHub</a:t>
            </a:r>
            <a:endParaRPr/>
          </a:p>
        </p:txBody>
      </p:sp>
      <p:pic>
        <p:nvPicPr>
          <p:cNvPr id="1345060079" name="Grafik 1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2876" t="0" r="2674" b="0"/>
          <a:stretch/>
        </p:blipFill>
        <p:spPr bwMode="auto">
          <a:xfrm>
            <a:off x="2378074" y="1563370"/>
            <a:ext cx="2317751" cy="2744549"/>
          </a:xfrm>
          <a:prstGeom prst="rect">
            <a:avLst/>
          </a:prstGeom>
        </p:spPr>
      </p:pic>
      <p:pic>
        <p:nvPicPr>
          <p:cNvPr id="1214398446" name="Grafik 1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7797801" y="1683101"/>
            <a:ext cx="2244991" cy="2244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2699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197907528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12</a:t>
            </a:fld>
            <a:endParaRPr lang="de-AT"/>
          </a:p>
        </p:txBody>
      </p:sp>
      <p:pic>
        <p:nvPicPr>
          <p:cNvPr id="557483777" name="Grafik 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7899" t="12999" r="61013" b="-2628"/>
          <a:stretch/>
        </p:blipFill>
        <p:spPr bwMode="auto">
          <a:xfrm>
            <a:off x="0" y="168884"/>
            <a:ext cx="12191999" cy="6215588"/>
          </a:xfrm>
          <a:prstGeom prst="rect">
            <a:avLst/>
          </a:prstGeom>
        </p:spPr>
      </p:pic>
      <p:sp>
        <p:nvSpPr>
          <p:cNvPr id="1396261711" name="Textfeld 1"/>
          <p:cNvSpPr txBox="1"/>
          <p:nvPr/>
        </p:nvSpPr>
        <p:spPr bwMode="auto">
          <a:xfrm>
            <a:off x="5459394" y="4698004"/>
            <a:ext cx="127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Server</a:t>
            </a:r>
            <a:endParaRPr/>
          </a:p>
        </p:txBody>
      </p:sp>
      <p:sp>
        <p:nvSpPr>
          <p:cNvPr id="1961564545" name="Textfeld 2"/>
          <p:cNvSpPr txBox="1"/>
          <p:nvPr/>
        </p:nvSpPr>
        <p:spPr bwMode="auto">
          <a:xfrm>
            <a:off x="2187729" y="2627215"/>
            <a:ext cx="90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REST</a:t>
            </a:r>
            <a:endParaRPr/>
          </a:p>
        </p:txBody>
      </p:sp>
      <p:sp>
        <p:nvSpPr>
          <p:cNvPr id="1367639384" name="Textfeld 8"/>
          <p:cNvSpPr txBox="1"/>
          <p:nvPr/>
        </p:nvSpPr>
        <p:spPr bwMode="auto">
          <a:xfrm>
            <a:off x="9320531" y="2154796"/>
            <a:ext cx="167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JavaScript</a:t>
            </a:r>
            <a:endParaRPr/>
          </a:p>
        </p:txBody>
      </p:sp>
      <p:sp>
        <p:nvSpPr>
          <p:cNvPr id="183596377" name="Textfeld 9"/>
          <p:cNvSpPr txBox="1"/>
          <p:nvPr/>
        </p:nvSpPr>
        <p:spPr bwMode="auto">
          <a:xfrm>
            <a:off x="9521304" y="3076229"/>
            <a:ext cx="132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Node.js</a:t>
            </a:r>
            <a:endParaRPr/>
          </a:p>
        </p:txBody>
      </p:sp>
      <p:pic>
        <p:nvPicPr>
          <p:cNvPr id="971509535" name="Grafik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6378582" y="1799741"/>
            <a:ext cx="1929449" cy="2178167"/>
          </a:xfrm>
          <a:prstGeom prst="rect">
            <a:avLst/>
          </a:prstGeom>
        </p:spPr>
      </p:pic>
      <p:sp>
        <p:nvSpPr>
          <p:cNvPr id="1214873552" name="Textfeld 14"/>
          <p:cNvSpPr txBox="1"/>
          <p:nvPr/>
        </p:nvSpPr>
        <p:spPr bwMode="auto">
          <a:xfrm>
            <a:off x="799031" y="2627215"/>
            <a:ext cx="124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Traefik</a:t>
            </a:r>
            <a:endParaRPr lang="de-AT" sz="2800" b="1">
              <a:solidFill>
                <a:schemeClr val="bg1"/>
              </a:solidFill>
            </a:endParaRPr>
          </a:p>
        </p:txBody>
      </p:sp>
      <p:pic>
        <p:nvPicPr>
          <p:cNvPr id="1362444102" name="Grafik 1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3768204" y="2041448"/>
            <a:ext cx="1984896" cy="1984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8858109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Datenbanken</a:t>
            </a:r>
            <a:endParaRPr/>
          </a:p>
        </p:txBody>
      </p:sp>
      <p:sp>
        <p:nvSpPr>
          <p:cNvPr id="20511101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MySQL</a:t>
            </a:r>
            <a:endParaRPr/>
          </a:p>
          <a:p>
            <a:pPr lvl="1">
              <a:defRPr/>
            </a:pPr>
            <a:r>
              <a:rPr lang="de-AT"/>
              <a:t>Schiff</a:t>
            </a:r>
            <a:endParaRPr/>
          </a:p>
          <a:p>
            <a:pPr lvl="1">
              <a:defRPr/>
            </a:pPr>
            <a:r>
              <a:rPr lang="de-AT"/>
              <a:t>Container</a:t>
            </a:r>
            <a:endParaRPr/>
          </a:p>
          <a:p>
            <a:pPr lvl="1">
              <a:defRPr/>
            </a:pPr>
            <a:r>
              <a:rPr lang="de-AT"/>
              <a:t>Grenzwerte</a:t>
            </a:r>
            <a:endParaRPr/>
          </a:p>
          <a:p>
            <a:pPr lvl="1">
              <a:defRPr/>
            </a:pPr>
            <a:r>
              <a:rPr lang="de-AT"/>
              <a:t>User</a:t>
            </a:r>
            <a:endParaRPr/>
          </a:p>
          <a:p>
            <a:pPr>
              <a:defRPr/>
            </a:pPr>
            <a:r>
              <a:rPr lang="de-AT"/>
              <a:t>InfluxDB</a:t>
            </a:r>
            <a:endParaRPr lang="de-AT"/>
          </a:p>
          <a:p>
            <a:pPr lvl="1">
              <a:defRPr/>
            </a:pPr>
            <a:r>
              <a:rPr lang="de-AT"/>
              <a:t>Sensoren</a:t>
            </a:r>
            <a:endParaRPr/>
          </a:p>
          <a:p>
            <a:pPr>
              <a:defRPr/>
            </a:pPr>
            <a:r>
              <a:rPr lang="de-AT"/>
              <a:t>Grafana</a:t>
            </a:r>
            <a:endParaRPr lang="de-AT"/>
          </a:p>
          <a:p>
            <a:pPr lvl="1">
              <a:defRPr/>
            </a:pPr>
            <a:r>
              <a:rPr lang="de-AT"/>
              <a:t>Telegraf</a:t>
            </a:r>
            <a:endParaRPr/>
          </a:p>
        </p:txBody>
      </p:sp>
      <p:sp>
        <p:nvSpPr>
          <p:cNvPr id="9134384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5554126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13</a:t>
            </a:fld>
            <a:endParaRPr lang="de-AT"/>
          </a:p>
        </p:txBody>
      </p:sp>
      <p:pic>
        <p:nvPicPr>
          <p:cNvPr id="1159045864" name="Grafik 10" descr="Ein Bild, das Text, Screenshot, parallel, Diagramm enthält.&#10;&#10;KI-generierte Inhalte können fehlerhaft sein."/>
          <p:cNvPicPr>
            <a:picLocks noChangeAspect="1"/>
          </p:cNvPicPr>
          <p:nvPr/>
        </p:nvPicPr>
        <p:blipFill>
          <a:blip r:embed="rId3"/>
          <a:srcRect l="0" t="5269" r="0" b="0"/>
          <a:stretch/>
        </p:blipFill>
        <p:spPr bwMode="auto">
          <a:xfrm>
            <a:off x="2997200" y="1370531"/>
            <a:ext cx="9194800" cy="443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353795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31476126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14</a:t>
            </a:fld>
            <a:endParaRPr lang="de-AT"/>
          </a:p>
        </p:txBody>
      </p:sp>
      <p:sp>
        <p:nvSpPr>
          <p:cNvPr id="1159350474" name="Textfeld 5"/>
          <p:cNvSpPr txBox="1"/>
          <p:nvPr/>
        </p:nvSpPr>
        <p:spPr bwMode="auto">
          <a:xfrm>
            <a:off x="746646" y="2828835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7200">
                <a:solidFill>
                  <a:srgbClr val="9BBB59"/>
                </a:solidFill>
              </a:rPr>
              <a:t>Gekle</a:t>
            </a:r>
            <a:endParaRPr lang="en-US" sz="6600">
              <a:solidFill>
                <a:srgbClr val="9BBB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07332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190529963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15</a:t>
            </a:fld>
            <a:endParaRPr lang="de-AT"/>
          </a:p>
        </p:txBody>
      </p:sp>
      <p:sp>
        <p:nvSpPr>
          <p:cNvPr id="42445168" name="Titel 1"/>
          <p:cNvSpPr>
            <a:spLocks noGrp="1"/>
          </p:cNvSpPr>
          <p:nvPr>
            <p:ph type="title"/>
          </p:nvPr>
        </p:nvSpPr>
        <p:spPr bwMode="auto">
          <a:xfrm>
            <a:off x="969158" y="188640"/>
            <a:ext cx="10270380" cy="720080"/>
          </a:xfrm>
        </p:spPr>
        <p:txBody>
          <a:bodyPr/>
          <a:lstStyle/>
          <a:p>
            <a:pPr>
              <a:defRPr/>
            </a:pPr>
            <a:r>
              <a:rPr lang="de-AT"/>
              <a:t>Aufgaben</a:t>
            </a:r>
            <a:endParaRPr/>
          </a:p>
        </p:txBody>
      </p:sp>
      <p:pic>
        <p:nvPicPr>
          <p:cNvPr id="309153402" name="Grafik 1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tretch/>
        </p:blipFill>
        <p:spPr bwMode="auto">
          <a:xfrm>
            <a:off x="0" y="2220568"/>
            <a:ext cx="12192000" cy="2416864"/>
          </a:xfrm>
          <a:prstGeom prst="rect">
            <a:avLst/>
          </a:prstGeom>
        </p:spPr>
      </p:pic>
      <p:pic>
        <p:nvPicPr>
          <p:cNvPr id="1916472465" name="ship-horn-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"/>
          <a:stretch/>
        </p:blipFill>
        <p:spPr bwMode="auto">
          <a:xfrm>
            <a:off x="725476" y="1037136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5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09153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09153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916472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1647246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14931552" name="Grafik 20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69606" t="21903" r="1" b="0"/>
          <a:stretch/>
        </p:blipFill>
        <p:spPr bwMode="auto">
          <a:xfrm>
            <a:off x="-1" y="0"/>
            <a:ext cx="12192003" cy="6210206"/>
          </a:xfrm>
          <a:prstGeom prst="rect">
            <a:avLst/>
          </a:prstGeom>
        </p:spPr>
      </p:pic>
      <p:sp>
        <p:nvSpPr>
          <p:cNvPr id="46499499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74270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16</a:t>
            </a:fld>
            <a:endParaRPr lang="de-AT"/>
          </a:p>
        </p:txBody>
      </p:sp>
      <p:sp>
        <p:nvSpPr>
          <p:cNvPr id="1408504663" name="Textfeld 1"/>
          <p:cNvSpPr txBox="1"/>
          <p:nvPr/>
        </p:nvSpPr>
        <p:spPr bwMode="auto">
          <a:xfrm>
            <a:off x="4870337" y="4697970"/>
            <a:ext cx="3508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Containersimulator</a:t>
            </a:r>
            <a:endParaRPr/>
          </a:p>
        </p:txBody>
      </p:sp>
      <p:sp>
        <p:nvSpPr>
          <p:cNvPr id="709449396" name="Textfeld 7"/>
          <p:cNvSpPr txBox="1"/>
          <p:nvPr/>
        </p:nvSpPr>
        <p:spPr bwMode="auto">
          <a:xfrm>
            <a:off x="7496831" y="1321339"/>
            <a:ext cx="15378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2700" b="1">
                <a:solidFill>
                  <a:schemeClr val="bg1"/>
                </a:solidFill>
              </a:rPr>
              <a:t>S</a:t>
            </a:r>
            <a:r>
              <a:rPr lang="de-AT" sz="2700" b="1">
                <a:solidFill>
                  <a:schemeClr val="bg1"/>
                </a:solidFill>
              </a:rPr>
              <a:t>hip.java</a:t>
            </a:r>
            <a:endParaRPr/>
          </a:p>
        </p:txBody>
      </p:sp>
      <p:sp>
        <p:nvSpPr>
          <p:cNvPr id="863766689" name="Textfeld 10"/>
          <p:cNvSpPr txBox="1"/>
          <p:nvPr/>
        </p:nvSpPr>
        <p:spPr bwMode="auto">
          <a:xfrm>
            <a:off x="9809922" y="3652207"/>
            <a:ext cx="2295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Container.java</a:t>
            </a:r>
            <a:endParaRPr/>
          </a:p>
        </p:txBody>
      </p:sp>
      <p:pic>
        <p:nvPicPr>
          <p:cNvPr id="146193823" name="Grafik 5" descr="Ein Bild, das Grafiken, Schrift, Text, Poster enthält.&#10;&#10;KI-generierte Inhalte können fehlerhaft sein.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695170" y="861388"/>
            <a:ext cx="1722199" cy="2909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6841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200364046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>
                <a:solidFill>
                  <a:schemeClr val="bg1"/>
                </a:solidFill>
              </a:rPr>
              <a:t>17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1000286469" name="Picture 2" descr="NodeMCU ESP32 | Joy-I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</p:spPr>
      </p:pic>
      <p:pic>
        <p:nvPicPr>
          <p:cNvPr id="1913906421" name="Grafik 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4"/>
          <a:srcRect l="38369" t="12999" r="30542" b="-2628"/>
          <a:stretch/>
        </p:blipFill>
        <p:spPr bwMode="auto">
          <a:xfrm>
            <a:off x="0" y="140765"/>
            <a:ext cx="12192000" cy="6215588"/>
          </a:xfrm>
          <a:prstGeom prst="rect">
            <a:avLst/>
          </a:prstGeom>
        </p:spPr>
      </p:pic>
      <p:sp>
        <p:nvSpPr>
          <p:cNvPr id="879178154" name="Textfeld 1"/>
          <p:cNvSpPr txBox="1"/>
          <p:nvPr/>
        </p:nvSpPr>
        <p:spPr bwMode="auto">
          <a:xfrm>
            <a:off x="4492339" y="4708492"/>
            <a:ext cx="3305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Graphentheorie</a:t>
            </a:r>
            <a:endParaRPr/>
          </a:p>
        </p:txBody>
      </p:sp>
      <p:sp>
        <p:nvSpPr>
          <p:cNvPr id="1197887609" name="Textfeld 8"/>
          <p:cNvSpPr txBox="1"/>
          <p:nvPr/>
        </p:nvSpPr>
        <p:spPr bwMode="auto">
          <a:xfrm>
            <a:off x="2473858" y="1782395"/>
            <a:ext cx="1601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Adjazen</a:t>
            </a:r>
            <a:r>
              <a:rPr lang="de-AT" sz="2800" b="1">
                <a:solidFill>
                  <a:schemeClr val="bg1"/>
                </a:solidFill>
              </a:rPr>
              <a:t>-Matrix</a:t>
            </a:r>
            <a:endParaRPr/>
          </a:p>
        </p:txBody>
      </p:sp>
      <p:sp>
        <p:nvSpPr>
          <p:cNvPr id="1869885878" name="Textfeld 9"/>
          <p:cNvSpPr txBox="1"/>
          <p:nvPr/>
        </p:nvSpPr>
        <p:spPr bwMode="auto">
          <a:xfrm>
            <a:off x="7797801" y="1782395"/>
            <a:ext cx="1704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2800" b="1">
                <a:solidFill>
                  <a:schemeClr val="bg1"/>
                </a:solidFill>
              </a:rPr>
              <a:t>Draggable</a:t>
            </a:r>
            <a:r>
              <a:rPr lang="de-DE" sz="2800" b="1">
                <a:solidFill>
                  <a:schemeClr val="bg1"/>
                </a:solidFill>
              </a:rPr>
              <a:t> Graph</a:t>
            </a:r>
            <a:endParaRPr lang="de-AT" sz="2800" b="1">
              <a:solidFill>
                <a:schemeClr val="bg1"/>
              </a:solidFill>
            </a:endParaRPr>
          </a:p>
        </p:txBody>
      </p:sp>
      <p:pic>
        <p:nvPicPr>
          <p:cNvPr id="2140280465" name="Grafik 6" descr="Ein Bild, das Grafiken, Kreis, Schrift, Grafikdesign enthält.&#10;&#10;KI-generierte Inhalte können fehlerhaft sein.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216550" y="2055905"/>
            <a:ext cx="1800181" cy="1708420"/>
          </a:xfrm>
          <a:prstGeom prst="rect">
            <a:avLst/>
          </a:prstGeom>
        </p:spPr>
      </p:pic>
      <p:pic>
        <p:nvPicPr>
          <p:cNvPr id="5134311" name="Grafik 10" descr="Ein Bild, das Screenshot, Grafiken, gelb, Rechteck enthält.&#10;&#10;KI-generierte Inhalte können fehlerhaft sein.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17014" y="1980806"/>
            <a:ext cx="1660841" cy="1858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98367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29307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18</a:t>
            </a:fld>
            <a:endParaRPr lang="de-AT"/>
          </a:p>
        </p:txBody>
      </p:sp>
      <p:pic>
        <p:nvPicPr>
          <p:cNvPr id="2113021135" name="Grafik 5"/>
          <p:cNvPicPr>
            <a:picLocks noAdjustHandles="1" noChangeAspect="1" noChangeArrowheads="1" noChangeShapeType="1" noEditPoints="1" noGrp="1" noMove="1" noResize="1" noRot="1" noCrop="1"/>
          </p:cNvPicPr>
          <p:nvPr/>
        </p:nvPicPr>
        <p:blipFill>
          <a:blip r:embed="rId3"/>
          <a:srcRect l="7899" t="12999" r="61013" b="-2628"/>
          <a:stretch/>
        </p:blipFill>
        <p:spPr bwMode="auto">
          <a:xfrm>
            <a:off x="0" y="168884"/>
            <a:ext cx="12191999" cy="6215588"/>
          </a:xfrm>
          <a:prstGeom prst="rect">
            <a:avLst/>
          </a:prstGeom>
        </p:spPr>
      </p:pic>
      <p:sp>
        <p:nvSpPr>
          <p:cNvPr id="1576771665" name="Textfeld 1"/>
          <p:cNvSpPr txBox="1"/>
          <p:nvPr/>
        </p:nvSpPr>
        <p:spPr bwMode="auto">
          <a:xfrm>
            <a:off x="5459394" y="4698004"/>
            <a:ext cx="3187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Webanwendung</a:t>
            </a:r>
            <a:endParaRPr/>
          </a:p>
        </p:txBody>
      </p:sp>
      <p:sp>
        <p:nvSpPr>
          <p:cNvPr id="628269630" name="Textfeld 8"/>
          <p:cNvSpPr txBox="1"/>
          <p:nvPr/>
        </p:nvSpPr>
        <p:spPr bwMode="auto">
          <a:xfrm>
            <a:off x="9153598" y="2210454"/>
            <a:ext cx="201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TailwindCSS</a:t>
            </a:r>
            <a:endParaRPr lang="de-AT" sz="2800" b="1">
              <a:solidFill>
                <a:schemeClr val="bg1"/>
              </a:solidFill>
            </a:endParaRPr>
          </a:p>
        </p:txBody>
      </p:sp>
      <p:sp>
        <p:nvSpPr>
          <p:cNvPr id="1086067669" name="Textfeld 9"/>
          <p:cNvSpPr txBox="1"/>
          <p:nvPr/>
        </p:nvSpPr>
        <p:spPr bwMode="auto">
          <a:xfrm>
            <a:off x="6917170" y="3519268"/>
            <a:ext cx="9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Vite</a:t>
            </a:r>
            <a:endParaRPr/>
          </a:p>
        </p:txBody>
      </p:sp>
      <p:sp>
        <p:nvSpPr>
          <p:cNvPr id="1267069672" name="Textfeld 14"/>
          <p:cNvSpPr txBox="1"/>
          <p:nvPr/>
        </p:nvSpPr>
        <p:spPr bwMode="auto">
          <a:xfrm>
            <a:off x="858665" y="2667808"/>
            <a:ext cx="124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React</a:t>
            </a:r>
            <a:endParaRPr/>
          </a:p>
        </p:txBody>
      </p:sp>
      <p:pic>
        <p:nvPicPr>
          <p:cNvPr id="91685945" name="Picture 4" descr="React.js - Wikipedia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752546" y="2159996"/>
            <a:ext cx="2023331" cy="1869559"/>
          </a:xfrm>
          <a:prstGeom prst="rect">
            <a:avLst/>
          </a:prstGeom>
          <a:noFill/>
        </p:spPr>
      </p:pic>
      <p:pic>
        <p:nvPicPr>
          <p:cNvPr id="1299522869" name="Picture 6" descr="Vite (software) - Wikipedia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416124" y="1793689"/>
            <a:ext cx="1773173" cy="17482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026675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TBA</a:t>
            </a:r>
            <a:endParaRPr lang="de-AT"/>
          </a:p>
        </p:txBody>
      </p:sp>
      <p:sp>
        <p:nvSpPr>
          <p:cNvPr id="1103057280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TBA</a:t>
            </a:r>
            <a:endParaRPr lang="de-AT"/>
          </a:p>
        </p:txBody>
      </p:sp>
      <p:sp>
        <p:nvSpPr>
          <p:cNvPr id="72166200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</a:t>
            </a:r>
            <a:endParaRPr/>
          </a:p>
        </p:txBody>
      </p:sp>
      <p:sp>
        <p:nvSpPr>
          <p:cNvPr id="1216234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19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600022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56946493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20</a:t>
            </a:fld>
            <a:endParaRPr lang="de-AT"/>
          </a:p>
        </p:txBody>
      </p:sp>
      <p:sp>
        <p:nvSpPr>
          <p:cNvPr id="626120946" name="Textfeld 5"/>
          <p:cNvSpPr txBox="1"/>
          <p:nvPr/>
        </p:nvSpPr>
        <p:spPr bwMode="auto">
          <a:xfrm>
            <a:off x="800434" y="2882623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7200">
                <a:solidFill>
                  <a:srgbClr val="9BBB59"/>
                </a:solidFill>
              </a:rPr>
              <a:t>Zusatz</a:t>
            </a:r>
            <a:endParaRPr lang="en-US" sz="6600">
              <a:solidFill>
                <a:srgbClr val="9BBB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95850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Problem</a:t>
            </a:r>
            <a:endParaRPr lang="en-US"/>
          </a:p>
        </p:txBody>
      </p:sp>
      <p:sp>
        <p:nvSpPr>
          <p:cNvPr id="281033887" name="Inhaltsplatzhalter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de-DE"/>
              <a:t>Insgesamt werden 250 Millionen Container jährlich weltweit transportiert </a:t>
            </a:r>
            <a:r>
              <a:rPr lang="de-DE" sz="1600" u="sng">
                <a:hlinkClick r:id="rId3" tooltip="https://www.worldshipping.org/news/world-shipping-council-releases-containers-lost-at-sea-report-2023-update#:~:text=The%20WSC%20Containers%20Lost%20at,at%20more%20than%20%247%20trillion"/>
              </a:rPr>
              <a:t>[1]</a:t>
            </a:r>
            <a:endParaRPr lang="de-DE" sz="1600"/>
          </a:p>
          <a:p>
            <a:pPr lvl="1">
              <a:defRPr/>
            </a:pPr>
            <a:r>
              <a:rPr lang="en-US"/>
              <a:t>2.500.000</a:t>
            </a:r>
            <a:r>
              <a:rPr lang="de-DE"/>
              <a:t> Container werden beschädigt</a:t>
            </a:r>
            <a:r>
              <a:rPr lang="de-DE" sz="1600"/>
              <a:t> </a:t>
            </a:r>
            <a:r>
              <a:rPr lang="en-US" sz="1600" u="sng">
                <a:hlinkClick r:id="rId4" tooltip="https://www.marineinsight.com/maritime-law/damaged-shipping-containers-causes-and-types/#:~:text=It%20is%20estimated%20that%20much,lost%20at%20sea%20each%20year."/>
              </a:rPr>
              <a:t>[2]</a:t>
            </a:r>
            <a:endParaRPr lang="de-DE" sz="1600">
              <a:cs typeface="Calibri"/>
            </a:endParaRPr>
          </a:p>
          <a:p>
            <a:pPr lvl="1">
              <a:defRPr/>
            </a:pPr>
            <a:r>
              <a:rPr lang="en-US">
                <a:cs typeface="Calibri"/>
              </a:rPr>
              <a:t>1566 </a:t>
            </a:r>
            <a:r>
              <a:rPr lang="en-US">
                <a:cs typeface="Calibri"/>
              </a:rPr>
              <a:t>gehen</a:t>
            </a:r>
            <a:r>
              <a:rPr lang="en-US">
                <a:cs typeface="Calibri"/>
              </a:rPr>
              <a:t> </a:t>
            </a:r>
            <a:r>
              <a:rPr lang="en-US">
                <a:cs typeface="Calibri"/>
              </a:rPr>
              <a:t>verloren</a:t>
            </a:r>
            <a:r>
              <a:rPr lang="en-US">
                <a:cs typeface="Calibri"/>
              </a:rPr>
              <a:t> </a:t>
            </a:r>
            <a:r>
              <a:rPr lang="de-DE" sz="1600" u="sng">
                <a:cs typeface="Calibri"/>
                <a:hlinkClick r:id="rId3" tooltip="https://www.worldshipping.org/news/world-shipping-council-releases-containers-lost-at-sea-report-2023-update#:~:text=The%20WSC%20Containers%20Lost%20at,at%20more%20than%20%247%20trillion"/>
              </a:rPr>
              <a:t>[1]</a:t>
            </a:r>
            <a:endParaRPr lang="de-DE"/>
          </a:p>
          <a:p>
            <a:pPr lvl="1">
              <a:defRPr/>
            </a:pPr>
            <a:r>
              <a:rPr lang="en-US"/>
              <a:t>25% </a:t>
            </a:r>
            <a:r>
              <a:rPr lang="en-US"/>
              <a:t>sind</a:t>
            </a:r>
            <a:r>
              <a:rPr lang="en-US"/>
              <a:t> </a:t>
            </a:r>
            <a:r>
              <a:rPr lang="de-DE"/>
              <a:t>Temperatur</a:t>
            </a:r>
            <a:r>
              <a:rPr lang="en-US"/>
              <a:t>gesteuert</a:t>
            </a:r>
            <a:r>
              <a:rPr lang="en-US"/>
              <a:t> </a:t>
            </a:r>
            <a:r>
              <a:rPr lang="en-US" sz="1600" u="sng">
                <a:hlinkClick r:id="rId5" tooltip="https://www.volza.com/p/thermo-container/export/"/>
              </a:rPr>
              <a:t>[3]</a:t>
            </a:r>
            <a:endParaRPr lang="en-US" sz="1600"/>
          </a:p>
          <a:p>
            <a:pPr marL="457200" lvl="1" indent="0">
              <a:buNone/>
              <a:defRPr/>
            </a:pPr>
            <a:endParaRPr lang="en-US" sz="1600">
              <a:cs typeface="Calibri"/>
            </a:endParaRPr>
          </a:p>
          <a:p>
            <a:pPr>
              <a:defRPr/>
            </a:pPr>
            <a:r>
              <a:rPr lang="en-US"/>
              <a:t>Wir</a:t>
            </a:r>
            <a:r>
              <a:rPr lang="en-US"/>
              <a:t> </a:t>
            </a:r>
            <a:r>
              <a:rPr lang="en-US"/>
              <a:t>wollen</a:t>
            </a:r>
            <a:r>
              <a:rPr lang="en-US"/>
              <a:t> es </a:t>
            </a:r>
            <a:r>
              <a:rPr lang="en-US"/>
              <a:t>Kunden</a:t>
            </a:r>
            <a:r>
              <a:rPr lang="en-US"/>
              <a:t> </a:t>
            </a:r>
            <a:r>
              <a:rPr lang="en-US"/>
              <a:t>ermöglichen</a:t>
            </a:r>
            <a:r>
              <a:rPr lang="en-US"/>
              <a:t> </a:t>
            </a:r>
            <a:r>
              <a:rPr lang="en-US"/>
              <a:t>durch</a:t>
            </a:r>
            <a:r>
              <a:rPr lang="en-US"/>
              <a:t> </a:t>
            </a:r>
            <a:r>
              <a:rPr lang="en-US"/>
              <a:t>kontinuierliches</a:t>
            </a:r>
            <a:r>
              <a:rPr lang="en-US"/>
              <a:t>  Monitoring auf </a:t>
            </a:r>
            <a:r>
              <a:rPr lang="en-US"/>
              <a:t>besondere</a:t>
            </a:r>
            <a:r>
              <a:rPr lang="en-US"/>
              <a:t> </a:t>
            </a:r>
            <a:r>
              <a:rPr lang="en-US"/>
              <a:t>Zustände</a:t>
            </a:r>
            <a:r>
              <a:rPr lang="en-US"/>
              <a:t> </a:t>
            </a:r>
            <a:r>
              <a:rPr lang="en-US"/>
              <a:t>zu</a:t>
            </a:r>
            <a:r>
              <a:rPr lang="en-US"/>
              <a:t> </a:t>
            </a:r>
            <a:r>
              <a:rPr lang="en-US"/>
              <a:t>reagieren</a:t>
            </a:r>
            <a:endParaRPr lang="en-US"/>
          </a:p>
        </p:txBody>
      </p:sp>
      <p:sp>
        <p:nvSpPr>
          <p:cNvPr id="18924277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</a:t>
            </a:r>
            <a:r>
              <a:rPr lang="de-AT"/>
              <a:t>Gekle</a:t>
            </a:r>
            <a:r>
              <a:rPr lang="de-AT"/>
              <a:t>, Kampl, Schrempf</a:t>
            </a:r>
            <a:endParaRPr/>
          </a:p>
        </p:txBody>
      </p:sp>
      <p:sp>
        <p:nvSpPr>
          <p:cNvPr id="80598595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074D44-57FD-F548-B113-4988605E83DD}" type="slidenum">
              <a:rPr lang="de-AT"/>
              <a:t/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83199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</a:t>
            </a:r>
            <a:r>
              <a:rPr lang="de-AT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302721518" name="Inhaltsplatzhalt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de-DE" sz="3200"/>
              <a:t>2024-02-23: Genehmigung der DA</a:t>
            </a:r>
            <a:endParaRPr/>
          </a:p>
          <a:p>
            <a:pPr lvl="1">
              <a:defRPr/>
            </a:pPr>
            <a:r>
              <a:rPr lang="de-DE" sz="2800"/>
              <a:t>Einreichen des Antrags durch die Schüler</a:t>
            </a:r>
            <a:endParaRPr/>
          </a:p>
          <a:p>
            <a:pPr lvl="1">
              <a:defRPr/>
            </a:pPr>
            <a:r>
              <a:rPr lang="de-DE" sz="2800"/>
              <a:t>DA Dokumentation wurde ausgefüllt und unterschrieben</a:t>
            </a:r>
            <a:endParaRPr/>
          </a:p>
          <a:p>
            <a:pPr>
              <a:defRPr/>
            </a:pPr>
            <a:r>
              <a:rPr lang="de-DE" sz="3200"/>
              <a:t>2024-05-09: Projektplan Grobentwurf fertig</a:t>
            </a:r>
            <a:endParaRPr/>
          </a:p>
          <a:p>
            <a:pPr lvl="1">
              <a:defRPr/>
            </a:pPr>
            <a:r>
              <a:rPr lang="de-DE" sz="2800"/>
              <a:t>Zielsetzung ausgefüllt</a:t>
            </a:r>
            <a:endParaRPr/>
          </a:p>
          <a:p>
            <a:pPr lvl="1">
              <a:defRPr/>
            </a:pPr>
            <a:r>
              <a:rPr lang="de-DE" sz="2800"/>
              <a:t>Projektplan ausgefüllt</a:t>
            </a:r>
            <a:endParaRPr/>
          </a:p>
          <a:p>
            <a:pPr>
              <a:defRPr/>
            </a:pPr>
            <a:r>
              <a:rPr lang="de-DE" sz="3200"/>
              <a:t>2024-06-01: Hardware Komponenten Recherche fertig</a:t>
            </a:r>
            <a:endParaRPr/>
          </a:p>
          <a:p>
            <a:pPr lvl="1">
              <a:defRPr/>
            </a:pPr>
            <a:r>
              <a:rPr lang="de-DE" sz="2800"/>
              <a:t>Bestimmung der Komponenten</a:t>
            </a:r>
            <a:endParaRPr/>
          </a:p>
          <a:p>
            <a:pPr lvl="1">
              <a:defRPr/>
            </a:pPr>
            <a:r>
              <a:rPr lang="de-DE" sz="2800"/>
              <a:t>Preisrechnung</a:t>
            </a:r>
            <a:endParaRPr/>
          </a:p>
          <a:p>
            <a:pPr lvl="1">
              <a:defRPr/>
            </a:pPr>
            <a:r>
              <a:rPr lang="de-DE" sz="2800"/>
              <a:t>Terminrechnung</a:t>
            </a:r>
            <a:endParaRPr/>
          </a:p>
        </p:txBody>
      </p:sp>
      <p:sp>
        <p:nvSpPr>
          <p:cNvPr id="82031002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19808624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21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09239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</a:t>
            </a:r>
            <a:r>
              <a:rPr lang="de-AT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544804930" name="Inhaltsplatzhalt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  <a:defRPr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2024-06-17: Datenbanken fertig</a:t>
            </a:r>
            <a:endParaRPr lang="en-GB" sz="3200">
              <a:solidFill>
                <a:srgbClr val="000000"/>
              </a:solidFill>
              <a:latin typeface="Calibri"/>
            </a:endParaRPr>
          </a:p>
          <a:p>
            <a:pPr lvl="1">
              <a:spcBef>
                <a:spcPts val="624"/>
              </a:spcBef>
              <a:buSzPts val="2600"/>
              <a:defRPr/>
            </a:pPr>
            <a:r>
              <a:rPr lang="de-DE" sz="280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Allgemeine Container Informationen</a:t>
            </a:r>
            <a:endParaRPr lang="en-GB" sz="2800"/>
          </a:p>
          <a:p>
            <a:pPr lvl="1">
              <a:defRPr/>
            </a:pPr>
            <a:r>
              <a:rPr lang="de-DE" sz="280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Sensor Daten</a:t>
            </a:r>
            <a:endParaRPr/>
          </a:p>
          <a:p>
            <a:pPr>
              <a:spcBef>
                <a:spcPts val="624"/>
              </a:spcBef>
              <a:buSzPts val="2600"/>
              <a:defRPr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2024-06-24: Erstpräsentation der DA</a:t>
            </a:r>
            <a:endParaRPr/>
          </a:p>
          <a:p>
            <a:pPr lvl="1">
              <a:defRPr/>
            </a:pPr>
            <a:r>
              <a:rPr lang="de-DE" sz="2800"/>
              <a:t>Fortschritt zusammenfassen</a:t>
            </a:r>
            <a:endParaRPr/>
          </a:p>
          <a:p>
            <a:pPr lvl="1">
              <a:defRPr/>
            </a:pPr>
            <a:r>
              <a:rPr lang="de-DE" sz="2800"/>
              <a:t>Gantt-Diagramm erstellen</a:t>
            </a:r>
            <a:endParaRPr/>
          </a:p>
          <a:p>
            <a:pPr>
              <a:spcBef>
                <a:spcPts val="624"/>
              </a:spcBef>
              <a:buSzPts val="2600"/>
              <a:defRPr/>
            </a:pPr>
            <a:r>
              <a:rPr lang="de-DE" sz="3200">
                <a:solidFill>
                  <a:srgbClr val="000000"/>
                </a:solidFill>
                <a:latin typeface="Calibri"/>
              </a:rPr>
              <a:t>2024-07-04: Server Architektur fertig</a:t>
            </a:r>
            <a:endParaRPr/>
          </a:p>
          <a:p>
            <a:pPr lvl="1">
              <a:defRPr/>
            </a:pPr>
            <a:r>
              <a:rPr lang="de-DE" sz="2800"/>
              <a:t>Server ist einsatzfähig</a:t>
            </a:r>
            <a:endParaRPr/>
          </a:p>
          <a:p>
            <a:pPr lvl="1">
              <a:defRPr/>
            </a:pPr>
            <a:r>
              <a:rPr lang="de-DE" sz="2800"/>
              <a:t>REST-Schnittstelle</a:t>
            </a:r>
            <a:endParaRPr/>
          </a:p>
          <a:p>
            <a:pPr lvl="1">
              <a:defRPr/>
            </a:pPr>
            <a:r>
              <a:rPr lang="de-DE" sz="2800"/>
              <a:t>Zugriff kann von überall gestattet werden</a:t>
            </a:r>
            <a:endParaRPr/>
          </a:p>
        </p:txBody>
      </p:sp>
      <p:sp>
        <p:nvSpPr>
          <p:cNvPr id="58688404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21053852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22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76178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</a:t>
            </a:r>
            <a:r>
              <a:rPr lang="de-AT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652105307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sz="3200"/>
              <a:t>2024-09-04: Prototyp funktionell</a:t>
            </a:r>
            <a:endParaRPr/>
          </a:p>
          <a:p>
            <a:pPr lvl="1">
              <a:defRPr/>
            </a:pPr>
            <a:r>
              <a:rPr lang="de-DE" sz="2800"/>
              <a:t>Hardware Komponenten gekauft und geliefert</a:t>
            </a:r>
            <a:endParaRPr/>
          </a:p>
          <a:p>
            <a:pPr lvl="1">
              <a:defRPr/>
            </a:pPr>
            <a:r>
              <a:rPr lang="de-DE" sz="2800"/>
              <a:t>Löten der Komponenten</a:t>
            </a:r>
            <a:endParaRPr/>
          </a:p>
          <a:p>
            <a:pPr lvl="1">
              <a:defRPr/>
            </a:pPr>
            <a:r>
              <a:rPr lang="de-DE" sz="2800"/>
              <a:t>Datenübertragung mittels MQTT</a:t>
            </a:r>
            <a:endParaRPr/>
          </a:p>
          <a:p>
            <a:pPr>
              <a:defRPr/>
            </a:pPr>
            <a:r>
              <a:rPr lang="de-DE" sz="3200"/>
              <a:t>2024-10-23: Zweitpräsentation der DA</a:t>
            </a:r>
            <a:endParaRPr/>
          </a:p>
          <a:p>
            <a:pPr lvl="1">
              <a:defRPr/>
            </a:pPr>
            <a:r>
              <a:rPr lang="de-DE" sz="2800"/>
              <a:t>Fortschritt zusammenfassen</a:t>
            </a:r>
            <a:endParaRPr/>
          </a:p>
          <a:p>
            <a:pPr>
              <a:defRPr/>
            </a:pPr>
            <a:r>
              <a:rPr lang="de-DE" sz="3200"/>
              <a:t>2024-11-03: Positionsalgorithmus funktionell</a:t>
            </a:r>
            <a:endParaRPr/>
          </a:p>
          <a:p>
            <a:pPr lvl="1">
              <a:defRPr/>
            </a:pPr>
            <a:r>
              <a:rPr lang="de-DE" sz="2800"/>
              <a:t>Ungefähre Position des Containers</a:t>
            </a:r>
            <a:endParaRPr/>
          </a:p>
          <a:p>
            <a:pPr lvl="1">
              <a:defRPr/>
            </a:pPr>
            <a:r>
              <a:rPr lang="de-DE" sz="2800"/>
              <a:t>Entfernung zu benachbarten Containern ermitteln</a:t>
            </a:r>
            <a:endParaRPr/>
          </a:p>
        </p:txBody>
      </p:sp>
      <p:sp>
        <p:nvSpPr>
          <p:cNvPr id="44296424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205323033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23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554844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PM </a:t>
            </a:r>
            <a:r>
              <a:rPr lang="de-AT"/>
              <a:t>–</a:t>
            </a:r>
            <a:r>
              <a:rPr lang="de-DE"/>
              <a:t> Meilensteine</a:t>
            </a:r>
            <a:endParaRPr lang="en-GB"/>
          </a:p>
        </p:txBody>
      </p:sp>
      <p:sp>
        <p:nvSpPr>
          <p:cNvPr id="431569850" name="Inhaltsplatzhalter 2"/>
          <p:cNvSpPr>
            <a:spLocks noGrp="1"/>
          </p:cNvSpPr>
          <p:nvPr>
            <p:ph idx="1"/>
          </p:nvPr>
        </p:nvSpPr>
        <p:spPr bwMode="auto"/>
        <p:txBody>
          <a:bodyPr>
            <a:normAutofit lnSpcReduction="10000"/>
          </a:bodyPr>
          <a:lstStyle/>
          <a:p>
            <a:pPr>
              <a:defRPr/>
            </a:pPr>
            <a:r>
              <a:rPr lang="de-DE" sz="3200"/>
              <a:t>2024-11-30: (</a:t>
            </a:r>
            <a:r>
              <a:rPr lang="de-DE" sz="3200"/>
              <a:t>Directed</a:t>
            </a:r>
            <a:r>
              <a:rPr lang="de-DE" sz="3200"/>
              <a:t> </a:t>
            </a:r>
            <a:r>
              <a:rPr lang="de-DE" sz="3200"/>
              <a:t>Draggable</a:t>
            </a:r>
            <a:r>
              <a:rPr lang="de-DE" sz="3200"/>
              <a:t>) Graph Visualisierung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Container Entfernungen zu anderen visualisieren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Bewegbare Knoten</a:t>
            </a:r>
            <a:endParaRPr/>
          </a:p>
          <a:p>
            <a:pPr>
              <a:defRPr/>
            </a:pPr>
            <a:r>
              <a:rPr lang="de-DE" sz="3200"/>
              <a:t>2025-01-31: Webanwendung funktionell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Datenabfrage möglich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Ansprechende GUI</a:t>
            </a:r>
            <a:endParaRPr/>
          </a:p>
          <a:p>
            <a:pPr>
              <a:defRPr/>
            </a:pPr>
            <a:r>
              <a:rPr lang="de-DE" sz="3200"/>
              <a:t>2025-03-07: Finale Abgabe der DA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Korrektur gelesen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Alle drei Subthemen fertig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sz="2800"/>
              <a:t>DA eingereicht</a:t>
            </a:r>
            <a:endParaRPr/>
          </a:p>
        </p:txBody>
      </p:sp>
      <p:sp>
        <p:nvSpPr>
          <p:cNvPr id="54427847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57713901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24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689833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Literatur</a:t>
            </a:r>
            <a:endParaRPr lang="en-GB"/>
          </a:p>
        </p:txBody>
      </p:sp>
      <p:sp>
        <p:nvSpPr>
          <p:cNvPr id="361166598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GB" b="0" i="0">
                <a:latin typeface="Whitney"/>
              </a:rPr>
              <a:t>O’Reilly Media – </a:t>
            </a:r>
            <a:r>
              <a:rPr lang="de-DE" b="0" i="0">
                <a:latin typeface="Whitney"/>
              </a:rPr>
              <a:t>R</a:t>
            </a:r>
            <a:r>
              <a:rPr lang="de-DE"/>
              <a:t>EST API Design </a:t>
            </a:r>
            <a:r>
              <a:rPr lang="de-DE"/>
              <a:t>Rulebook</a:t>
            </a:r>
            <a:endParaRPr lang="de-DE"/>
          </a:p>
          <a:p>
            <a:pPr>
              <a:defRPr/>
            </a:pPr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  <a:endParaRPr lang="en-GB" b="0" i="0">
              <a:latin typeface="Whitney"/>
            </a:endParaRPr>
          </a:p>
          <a:p>
            <a:pPr>
              <a:defRPr/>
            </a:pPr>
            <a:endParaRPr lang="en-GB"/>
          </a:p>
        </p:txBody>
      </p:sp>
      <p:sp>
        <p:nvSpPr>
          <p:cNvPr id="16317394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20795940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25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0506701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Literatur</a:t>
            </a:r>
            <a:endParaRPr lang="de-AT"/>
          </a:p>
        </p:txBody>
      </p:sp>
      <p:sp>
        <p:nvSpPr>
          <p:cNvPr id="1021377925" name="Inhaltsplatzhalter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de-DE">
                <a:ea typeface="Calibri"/>
                <a:cs typeface="Calibri"/>
              </a:rPr>
              <a:t>Elektrische und elektronische Messtechnik – Hanser</a:t>
            </a:r>
            <a:endParaRPr/>
          </a:p>
          <a:p>
            <a:pPr>
              <a:defRPr/>
            </a:pPr>
            <a:r>
              <a:rPr lang="de-DE">
                <a:ea typeface="Calibri"/>
                <a:cs typeface="Calibri"/>
              </a:rPr>
              <a:t>Automatisierungstechnik – Europa Lehrmittel</a:t>
            </a:r>
            <a:endParaRPr lang="de-DE"/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  <a:endParaRPr/>
          </a:p>
          <a:p>
            <a:pPr>
              <a:defRPr/>
            </a:pPr>
            <a:endParaRPr lang="de-DE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>
              <a:defRPr/>
            </a:pPr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  <a:endParaRPr/>
          </a:p>
          <a:p>
            <a:pPr lvl="1">
              <a:defRPr/>
            </a:pPr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  <a:endParaRPr/>
          </a:p>
          <a:p>
            <a:pPr lvl="1">
              <a:defRPr/>
            </a:pPr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  <a:endParaRPr/>
          </a:p>
          <a:p>
            <a:pPr lvl="1">
              <a:defRPr/>
            </a:pPr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  <a:endParaRPr/>
          </a:p>
          <a:p>
            <a:pPr lvl="1">
              <a:defRPr/>
            </a:pPr>
            <a:endParaRPr lang="de-AT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6144573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Gekle, Kampl, Schrempf</a:t>
            </a:r>
            <a:endParaRPr/>
          </a:p>
        </p:txBody>
      </p:sp>
      <p:sp>
        <p:nvSpPr>
          <p:cNvPr id="2783723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BAE751-07DF-C41A-0903-7099516FD2C1}" type="slidenum">
              <a:rPr lang="de-AT"/>
              <a:t/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033280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133929603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26</a:t>
            </a:fld>
            <a:endParaRPr lang="de-AT"/>
          </a:p>
        </p:txBody>
      </p:sp>
      <p:sp>
        <p:nvSpPr>
          <p:cNvPr id="858134137" name="Textfeld 5"/>
          <p:cNvSpPr txBox="1"/>
          <p:nvPr/>
        </p:nvSpPr>
        <p:spPr bwMode="auto">
          <a:xfrm>
            <a:off x="800434" y="2882623"/>
            <a:ext cx="607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7200">
                <a:solidFill>
                  <a:srgbClr val="9BBB59"/>
                </a:solidFill>
              </a:rPr>
              <a:t>Bildquellen</a:t>
            </a:r>
            <a:endParaRPr lang="en-US" sz="6600">
              <a:solidFill>
                <a:srgbClr val="9BBB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56948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Bildquellen – Kampl</a:t>
            </a:r>
            <a:endParaRPr/>
          </a:p>
        </p:txBody>
      </p:sp>
      <p:sp>
        <p:nvSpPr>
          <p:cNvPr id="808802334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3" tooltip="https://joy-it.net/de/products/SBC-NodeMCU-ESP32"/>
              </a:rPr>
              <a:t>https://joy-it.net/de/products/SBC-NodeMCU-ESP32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sz="2800"/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4" tooltip="https://erriez.github.io/ErriezBMX280/"/>
              </a:rPr>
              <a:t>https://erriez.github.io/ErriezBMX280/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sz="2800">
              <a:ea typeface="Calibri"/>
              <a:cs typeface="Calibri"/>
            </a:endParaRPr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5" tooltip="https://robosynckits.in/product/mpu-6050-3-axis-accelerometer-and-gyroscope-sensor/"/>
              </a:rPr>
              <a:t>https://robosynckits.in/product/mpu-6050-3-axis-accelerometer-and-gyroscope-sensor/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sz="2800">
              <a:ea typeface="Calibri"/>
              <a:cs typeface="Calibri"/>
            </a:endParaRPr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6" tooltip="https://arduino-projekte.info/products/ublox-gy-neo6mv2-gps-modul-neo-6m"/>
              </a:rPr>
              <a:t>https://arduino-projekte.info/products/ublox-gy-neo6mv2-gps-modul-neo-6m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[18.04.2025]</a:t>
            </a:r>
            <a:endParaRPr sz="2800">
              <a:ea typeface="Calibri"/>
              <a:cs typeface="Calibri"/>
            </a:endParaRPr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7" tooltip="https://mqtt.org/mqtt-specification/"/>
              </a:rPr>
              <a:t>https://mqtt.org/mqtt-specification/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sz="2800">
              <a:ea typeface="Calibri"/>
              <a:cs typeface="Calibri"/>
            </a:endParaRPr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8" tooltip="https://en.m.wikipedia.org/wiki/File:ISO_C%2B%2B_Logo.svg"/>
              </a:rPr>
              <a:t>https://en.m.wikipedia.org/wiki/File:ISO_C%2B%2B_Logo.svg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sz="2800">
              <a:ea typeface="Calibri"/>
              <a:cs typeface="Calibri"/>
            </a:endParaRPr>
          </a:p>
          <a:p>
            <a:pPr>
              <a:defRPr/>
            </a:pPr>
            <a:r>
              <a:rPr lang="de-AT" sz="2800" b="0" i="0" u="sng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  <a:hlinkClick r:id="rId9" tooltip="https://thenounproject.com/browse/icons/term/mesh-network/"/>
              </a:rPr>
              <a:t>https://thenounproject.com/browse/icons/term/mesh-network/</a:t>
            </a:r>
            <a:r>
              <a:rPr lang="de-AT" sz="2800" b="0" i="0" u="none" strike="noStrike" cap="none" spc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 [18.04.2025]</a:t>
            </a:r>
            <a:endParaRPr lang="de-AT"/>
          </a:p>
        </p:txBody>
      </p:sp>
      <p:sp>
        <p:nvSpPr>
          <p:cNvPr id="128646323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189726396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27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87493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Bildquellen – Schrempf</a:t>
            </a:r>
            <a:endParaRPr/>
          </a:p>
        </p:txBody>
      </p:sp>
      <p:sp>
        <p:nvSpPr>
          <p:cNvPr id="1761430760" name="Inhaltsplatzhalt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AT" u="sng">
                <a:hlinkClick r:id="rId3" tooltip="https://de.cleanpng.com/png-fsa3fn"/>
              </a:rPr>
              <a:t>https://de.cleanpng.com/png-fsa3fn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4" tooltip="https://www.sdgwatch.at/"/>
              </a:rPr>
              <a:t>https://www.sdgwatch.at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5" tooltip="https://thenounproject.com/icon/database-7670737"/>
              </a:rPr>
              <a:t>https://thenounproject.com/icon/database-7670737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6" tooltip="https://www.svgrepo.com/svg/353829/grafana"/>
              </a:rPr>
              <a:t>https://www.svgrepo.com/svg/353829/grafana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7" tooltip="https://techicons.dev/icons/docker"/>
              </a:rPr>
              <a:t>https://techicons.dev/icons/docker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8" tooltip="https://de.wikipedia.org/wiki/Datei:Octicons-mark-github.svg"/>
              </a:rPr>
              <a:t>https://de.wikipedia.org/wiki/Datei:Octicons-mark-github.svg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9" tooltip="https://seeklogo.com/vector-logo/273749/node-js"/>
              </a:rPr>
              <a:t>https://seeklogo.com/vector-logo/273749/node-js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10" tooltip="https://techicons.dev/icons/traefikproxy"/>
              </a:rPr>
              <a:t>https://techicons.dev/icons/traefikproxy</a:t>
            </a:r>
            <a:r>
              <a:rPr lang="de-AT"/>
              <a:t> [18.04.2025]</a:t>
            </a:r>
            <a:endParaRPr/>
          </a:p>
        </p:txBody>
      </p:sp>
      <p:sp>
        <p:nvSpPr>
          <p:cNvPr id="168348662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32435848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28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67351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Gekle</a:t>
            </a:r>
            <a:endParaRPr/>
          </a:p>
        </p:txBody>
      </p:sp>
      <p:sp>
        <p:nvSpPr>
          <p:cNvPr id="931530182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de-AT" u="sng">
                <a:hlinkClick r:id="rId3" tooltip="https://www.cleanpng.com/png-java-computer-software-logo-1412676/download-png.html"/>
              </a:rPr>
              <a:t>https://www.cleanpng.com/png-java-computer-software-logo-1412676/download-png.html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4" tooltip="https://de.cleanpng.com/png-f3i6la/download-png.html"/>
              </a:rPr>
              <a:t>https://de.cleanpng.com/png-f3i6la/download-png.html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5" tooltip="https://www.pngwing.com/tr/free-png-noezv/download"/>
              </a:rPr>
              <a:t>https://www.pngwing.com/tr/free-png-noezv/download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6" tooltip="https://en.wikipedia.org/wiki/React_(software)"/>
              </a:rPr>
              <a:t>https://en.wikipedia.org/wiki/React_(software)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r>
              <a:rPr lang="de-AT" u="sng">
                <a:hlinkClick r:id="rId7" tooltip="https://en.wikipedia.org/wiki/Vite_%28software%29"/>
              </a:rPr>
              <a:t>https://en.wikipedia.org/wiki/Vite_%28software%29</a:t>
            </a:r>
            <a:r>
              <a:rPr lang="de-AT"/>
              <a:t> [18.04.2025]</a:t>
            </a:r>
            <a:endParaRPr/>
          </a:p>
          <a:p>
            <a:pPr>
              <a:defRPr/>
            </a:pPr>
            <a:endParaRPr lang="de-AT"/>
          </a:p>
          <a:p>
            <a:pPr>
              <a:defRPr/>
            </a:pPr>
            <a:endParaRPr lang="de-AT"/>
          </a:p>
        </p:txBody>
      </p:sp>
      <p:sp>
        <p:nvSpPr>
          <p:cNvPr id="134703296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 lang="de-AT"/>
          </a:p>
        </p:txBody>
      </p:sp>
      <p:sp>
        <p:nvSpPr>
          <p:cNvPr id="84968550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DCD6803-3BAA-44F6-A698-23D950C9713B}" type="slidenum">
              <a:rPr lang="de-AT"/>
              <a:t>29</a:t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185476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Ziele</a:t>
            </a:r>
            <a:endParaRPr/>
          </a:p>
        </p:txBody>
      </p:sp>
      <p:sp>
        <p:nvSpPr>
          <p:cNvPr id="15377523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Gekle, Kampl, Schrempf</a:t>
            </a:r>
            <a:endParaRPr/>
          </a:p>
        </p:txBody>
      </p:sp>
      <p:sp>
        <p:nvSpPr>
          <p:cNvPr id="87184973" name="Inhaltsplatzhalt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 algn="l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Verfolgung von Containern während des Überseetransports 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GPS-Tracking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Erfassung von Umweltdaten für einen spezifischen Container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>
                <a:latin typeface="Calibri"/>
              </a:rPr>
              <a:t>Temperatur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Luftfeuchtigkeit/-druck</a:t>
            </a:r>
            <a:endParaRPr/>
          </a:p>
          <a:p>
            <a:pPr lvl="1">
              <a:buFont typeface="Arial"/>
              <a:buChar char="•"/>
              <a:defRPr/>
            </a:pPr>
            <a:r>
              <a:rPr lang="de-DE">
                <a:latin typeface="Calibri"/>
              </a:rPr>
              <a:t>Erschütterung</a:t>
            </a:r>
            <a:endParaRPr lang="de-DE" b="0" i="0">
              <a:latin typeface="Calibri"/>
            </a:endParaRPr>
          </a:p>
          <a:p>
            <a:pPr algn="l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Bereitstellung historischer Umweltdaten je Container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Entwicklung von Hardwareprototypen für einen Proof-</a:t>
            </a:r>
            <a:r>
              <a:rPr lang="de-DE" b="0" i="0">
                <a:latin typeface="Calibri"/>
              </a:rPr>
              <a:t>of</a:t>
            </a:r>
            <a:r>
              <a:rPr lang="de-DE" b="0" i="0">
                <a:latin typeface="Calibri"/>
              </a:rPr>
              <a:t>-Concept</a:t>
            </a:r>
            <a:endParaRPr/>
          </a:p>
          <a:p>
            <a:pPr algn="l">
              <a:buFont typeface="Arial"/>
              <a:buChar char="•"/>
              <a:defRPr/>
            </a:pPr>
            <a:r>
              <a:rPr lang="de-DE" b="0" i="0">
                <a:latin typeface="Calibri"/>
              </a:rPr>
              <a:t>Modernes Userinterface zur Abfrage und Visualisierung der erfassten Daten</a:t>
            </a:r>
            <a:endParaRPr/>
          </a:p>
        </p:txBody>
      </p:sp>
      <p:sp>
        <p:nvSpPr>
          <p:cNvPr id="110173041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DE40FFA-3B63-C7AC-9F28-951D8FE571C3}" type="slidenum">
              <a:rPr lang="de-AT"/>
              <a:t/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2638720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Partner/Aufgabenstellung</a:t>
            </a:r>
            <a:endParaRPr/>
          </a:p>
        </p:txBody>
      </p:sp>
      <p:sp>
        <p:nvSpPr>
          <p:cNvPr id="6717841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</a:t>
            </a:r>
            <a:r>
              <a:rPr lang="de-AT"/>
              <a:t>Gekle</a:t>
            </a:r>
            <a:r>
              <a:rPr lang="de-AT"/>
              <a:t>, Kampl, Schrempf</a:t>
            </a:r>
            <a:endParaRPr/>
          </a:p>
        </p:txBody>
      </p:sp>
      <p:sp>
        <p:nvSpPr>
          <p:cNvPr id="1874767050" name="Inhaltsplatzhalter 2"/>
          <p:cNvSpPr>
            <a:spLocks noGrp="1"/>
          </p:cNvSpPr>
          <p:nvPr>
            <p:ph idx="1"/>
          </p:nvPr>
        </p:nvSpPr>
        <p:spPr bwMode="auto"/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de-AT"/>
              <a:t>HTL Leoben</a:t>
            </a:r>
            <a:endParaRPr/>
          </a:p>
          <a:p>
            <a:pPr marL="0" indent="0">
              <a:buNone/>
              <a:defRPr/>
            </a:pPr>
            <a:endParaRPr lang="de-AT"/>
          </a:p>
          <a:p>
            <a:pPr>
              <a:defRPr/>
            </a:pPr>
            <a:r>
              <a:rPr lang="de-AT"/>
              <a:t>Container Tracken</a:t>
            </a:r>
            <a:endParaRPr/>
          </a:p>
          <a:p>
            <a:pPr lvl="1">
              <a:defRPr/>
            </a:pPr>
            <a:r>
              <a:rPr lang="de-AT"/>
              <a:t>Prototypen bauen </a:t>
            </a:r>
            <a:endParaRPr/>
          </a:p>
          <a:p>
            <a:pPr lvl="1">
              <a:defRPr/>
            </a:pPr>
            <a:r>
              <a:rPr lang="de-AT"/>
              <a:t>Positionierung ermitteln</a:t>
            </a:r>
            <a:endParaRPr/>
          </a:p>
          <a:p>
            <a:pPr marL="457200" lvl="1" indent="0">
              <a:buNone/>
              <a:defRPr/>
            </a:pPr>
            <a:endParaRPr lang="de-AT">
              <a:cs typeface="Calibri"/>
            </a:endParaRPr>
          </a:p>
          <a:p>
            <a:pPr>
              <a:defRPr/>
            </a:pPr>
            <a:r>
              <a:rPr lang="de-AT"/>
              <a:t>Umweltdaten auslesen</a:t>
            </a:r>
            <a:endParaRPr/>
          </a:p>
          <a:p>
            <a:pPr lvl="1">
              <a:defRPr/>
            </a:pPr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>
              <a:defRPr/>
            </a:pPr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>
              <a:defRPr/>
            </a:pPr>
            <a:endParaRPr lang="de-AT"/>
          </a:p>
          <a:p>
            <a:pPr lvl="1">
              <a:defRPr/>
            </a:pPr>
            <a:endParaRPr lang="de-AT"/>
          </a:p>
          <a:p>
            <a:pPr lvl="1">
              <a:defRPr/>
            </a:pPr>
            <a:endParaRPr lang="de-AT"/>
          </a:p>
        </p:txBody>
      </p:sp>
      <p:sp>
        <p:nvSpPr>
          <p:cNvPr id="140225262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B9080A3-657A-0C87-E48D-FCD094B05C19}" type="slidenum">
              <a:rPr lang="de-AT"/>
              <a:t/>
            </a:fld>
            <a:endParaRPr lang="de-AT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761269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80975638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5FFEA7-AB75-9408-2AB1-FD0A22E26927}" type="slidenum">
              <a:rPr lang="de-AT"/>
              <a:t/>
            </a:fld>
            <a:endParaRPr lang="de-AT"/>
          </a:p>
        </p:txBody>
      </p:sp>
      <p:sp>
        <p:nvSpPr>
          <p:cNvPr id="864640135" name="Titel 1"/>
          <p:cNvSpPr>
            <a:spLocks noGrp="1"/>
          </p:cNvSpPr>
          <p:nvPr>
            <p:ph type="title"/>
          </p:nvPr>
        </p:nvSpPr>
        <p:spPr bwMode="auto">
          <a:xfrm>
            <a:off x="969157" y="188640"/>
            <a:ext cx="10270379" cy="720079"/>
          </a:xfrm>
        </p:spPr>
        <p:txBody>
          <a:bodyPr/>
          <a:lstStyle/>
          <a:p>
            <a:pPr>
              <a:defRPr/>
            </a:pPr>
            <a:r>
              <a:rPr lang="de-AT"/>
              <a:t>Aufgaben</a:t>
            </a:r>
            <a:endParaRPr/>
          </a:p>
        </p:txBody>
      </p:sp>
      <p:pic>
        <p:nvPicPr>
          <p:cNvPr id="1277691310" name="Grafik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0" y="2220567"/>
            <a:ext cx="12192000" cy="2416863"/>
          </a:xfrm>
          <a:prstGeom prst="rect">
            <a:avLst/>
          </a:prstGeom>
        </p:spPr>
      </p:pic>
      <p:pic>
        <p:nvPicPr>
          <p:cNvPr id="1095412122" name="ship-horn-3"/>
          <p:cNvPicPr>
            <a:picLocks noChangeAspect="1"/>
          </p:cNvPicPr>
          <p:nvPr>
            <a:audioFile r:link="rId7"/>
          </p:nvPr>
        </p:nvPicPr>
        <p:blipFill>
          <a:blip r:embed="rId5"/>
          <a:stretch/>
        </p:blipFill>
        <p:spPr bwMode="auto">
          <a:xfrm>
            <a:off x="725475" y="1037135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69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27769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27769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95412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54121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48102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3959596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81E23-2C6C-5CB3-AFF4-E94D888AEFDC}" type="slidenum">
              <a:rPr lang="de-AT"/>
              <a:t/>
            </a:fld>
            <a:endParaRPr lang="de-AT"/>
          </a:p>
        </p:txBody>
      </p:sp>
      <p:pic>
        <p:nvPicPr>
          <p:cNvPr id="159516495" name="Grafik 5"/>
          <p:cNvPicPr>
            <a:picLocks noChangeAspect="1"/>
          </p:cNvPicPr>
          <p:nvPr/>
        </p:nvPicPr>
        <p:blipFill>
          <a:blip r:embed="rId3"/>
          <a:srcRect l="69544" t="10369" r="0" b="0"/>
          <a:stretch/>
        </p:blipFill>
        <p:spPr bwMode="auto">
          <a:xfrm>
            <a:off x="0" y="-5382"/>
            <a:ext cx="11944350" cy="6215587"/>
          </a:xfrm>
          <a:prstGeom prst="rect">
            <a:avLst/>
          </a:prstGeom>
        </p:spPr>
      </p:pic>
      <p:sp>
        <p:nvSpPr>
          <p:cNvPr id="1009464837" name="Textfeld 1"/>
          <p:cNvSpPr txBox="1"/>
          <p:nvPr/>
        </p:nvSpPr>
        <p:spPr bwMode="auto">
          <a:xfrm>
            <a:off x="4746512" y="4850583"/>
            <a:ext cx="2451322" cy="584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Hardware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218222542" name="Textfeld 7"/>
          <p:cNvSpPr txBox="1"/>
          <p:nvPr/>
        </p:nvSpPr>
        <p:spPr bwMode="auto">
          <a:xfrm>
            <a:off x="4295604" y="2840801"/>
            <a:ext cx="1391554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ESP32</a:t>
            </a:r>
            <a:endParaRPr/>
          </a:p>
        </p:txBody>
      </p:sp>
      <p:sp>
        <p:nvSpPr>
          <p:cNvPr id="140387515" name="Textfeld 10"/>
          <p:cNvSpPr txBox="1"/>
          <p:nvPr/>
        </p:nvSpPr>
        <p:spPr bwMode="auto">
          <a:xfrm>
            <a:off x="7223245" y="1955979"/>
            <a:ext cx="1943757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Kosten</a:t>
            </a:r>
            <a:endParaRPr lang="de-DE"/>
          </a:p>
        </p:txBody>
      </p:sp>
      <p:sp>
        <p:nvSpPr>
          <p:cNvPr id="1946369563" name="Textfeld 16"/>
          <p:cNvSpPr txBox="1"/>
          <p:nvPr/>
        </p:nvSpPr>
        <p:spPr bwMode="auto">
          <a:xfrm>
            <a:off x="10187273" y="3033360"/>
            <a:ext cx="1251786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Löten</a:t>
            </a:r>
            <a:endParaRPr/>
          </a:p>
        </p:txBody>
      </p:sp>
      <p:pic>
        <p:nvPicPr>
          <p:cNvPr id="165431214" name="Grafik 2" descr="NodeMCU ESP32 | Joy-IT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770076" y="3293073"/>
            <a:ext cx="1816444" cy="172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493365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9414246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DF9B9D9-0B53-3B9F-06AC-74609E889A52}" type="slidenum">
              <a:rPr lang="de-AT">
                <a:solidFill>
                  <a:schemeClr val="bg1"/>
                </a:solidFill>
              </a:rPr>
              <a:t/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949356740" name="Picture 2" descr="NodeMCU ESP32 | Joy-I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312723" y="1785165"/>
            <a:ext cx="559134" cy="559134"/>
          </a:xfrm>
          <a:prstGeom prst="rect">
            <a:avLst/>
          </a:prstGeom>
          <a:noFill/>
        </p:spPr>
      </p:pic>
      <p:pic>
        <p:nvPicPr>
          <p:cNvPr id="1768984993" name="Grafik 5"/>
          <p:cNvPicPr>
            <a:picLocks noChangeAspect="1"/>
          </p:cNvPicPr>
          <p:nvPr/>
        </p:nvPicPr>
        <p:blipFill>
          <a:blip r:embed="rId4"/>
          <a:srcRect l="38203" t="12999" r="30542" b="-2628"/>
          <a:stretch/>
        </p:blipFill>
        <p:spPr bwMode="auto">
          <a:xfrm>
            <a:off x="-24293" y="162387"/>
            <a:ext cx="12257238" cy="6215587"/>
          </a:xfrm>
          <a:prstGeom prst="rect">
            <a:avLst/>
          </a:prstGeom>
        </p:spPr>
      </p:pic>
      <p:sp>
        <p:nvSpPr>
          <p:cNvPr id="1703799170" name="Textfeld 1"/>
          <p:cNvSpPr txBox="1"/>
          <p:nvPr/>
        </p:nvSpPr>
        <p:spPr bwMode="auto">
          <a:xfrm>
            <a:off x="5157766" y="4685439"/>
            <a:ext cx="1917010" cy="584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Sensorik</a:t>
            </a:r>
            <a:endParaRPr lang="de-DE"/>
          </a:p>
        </p:txBody>
      </p:sp>
      <p:sp>
        <p:nvSpPr>
          <p:cNvPr id="258428437" name="Textfeld 6"/>
          <p:cNvSpPr txBox="1"/>
          <p:nvPr/>
        </p:nvSpPr>
        <p:spPr bwMode="auto">
          <a:xfrm>
            <a:off x="2728472" y="1776877"/>
            <a:ext cx="1635969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BME280</a:t>
            </a:r>
            <a:endParaRPr/>
          </a:p>
        </p:txBody>
      </p:sp>
      <p:sp>
        <p:nvSpPr>
          <p:cNvPr id="1864146700" name="Textfeld 8"/>
          <p:cNvSpPr txBox="1"/>
          <p:nvPr/>
        </p:nvSpPr>
        <p:spPr bwMode="auto">
          <a:xfrm>
            <a:off x="5359528" y="3645933"/>
            <a:ext cx="1822874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MPU6050</a:t>
            </a:r>
            <a:endParaRPr/>
          </a:p>
        </p:txBody>
      </p:sp>
      <p:sp>
        <p:nvSpPr>
          <p:cNvPr id="275956178" name="Textfeld 10"/>
          <p:cNvSpPr txBox="1"/>
          <p:nvPr/>
        </p:nvSpPr>
        <p:spPr bwMode="auto">
          <a:xfrm>
            <a:off x="8465038" y="1388688"/>
            <a:ext cx="1722233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GPS</a:t>
            </a:r>
            <a:endParaRPr/>
          </a:p>
        </p:txBody>
      </p:sp>
      <p:pic>
        <p:nvPicPr>
          <p:cNvPr id="758776945" name="Grafik 2" descr="Erriez BMP280 / BME280 library for Arduino: BMP280/BME280 sensor library  for Arduino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729939" y="2218680"/>
            <a:ext cx="1562873" cy="1854285"/>
          </a:xfrm>
          <a:prstGeom prst="rect">
            <a:avLst/>
          </a:prstGeom>
        </p:spPr>
      </p:pic>
      <p:pic>
        <p:nvPicPr>
          <p:cNvPr id="1487282554" name="Grafik 9" descr="MPU-6050 3-Axis Accelerometer and Gyroscope Sensor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882550" y="1604304"/>
            <a:ext cx="2470029" cy="2312295"/>
          </a:xfrm>
          <a:prstGeom prst="rect">
            <a:avLst/>
          </a:prstGeom>
        </p:spPr>
      </p:pic>
      <p:pic>
        <p:nvPicPr>
          <p:cNvPr id="547944007" name="Grafik 12" descr="Ublox GY-NEO6MV2 GPS Modul NEO-6M – arduino-projekte.info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614249" y="1868337"/>
            <a:ext cx="27432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186805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AT"/>
              <a:t>CONTRUDE Schrempf</a:t>
            </a:r>
            <a:endParaRPr/>
          </a:p>
        </p:txBody>
      </p:sp>
      <p:sp>
        <p:nvSpPr>
          <p:cNvPr id="24445353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268C76A-D36F-C42E-B5D1-484172830A88}" type="slidenum">
              <a:rPr lang="de-AT"/>
              <a:t/>
            </a:fld>
            <a:endParaRPr lang="de-AT"/>
          </a:p>
        </p:txBody>
      </p:sp>
      <p:pic>
        <p:nvPicPr>
          <p:cNvPr id="2047204998" name="Grafik 5"/>
          <p:cNvPicPr>
            <a:picLocks noChangeAspect="1"/>
          </p:cNvPicPr>
          <p:nvPr/>
        </p:nvPicPr>
        <p:blipFill>
          <a:blip r:embed="rId3"/>
          <a:srcRect l="7899" t="12999" r="61013" b="-2628"/>
          <a:stretch/>
        </p:blipFill>
        <p:spPr bwMode="auto">
          <a:xfrm>
            <a:off x="0" y="168883"/>
            <a:ext cx="12191999" cy="6215587"/>
          </a:xfrm>
          <a:prstGeom prst="rect">
            <a:avLst/>
          </a:prstGeom>
        </p:spPr>
      </p:pic>
      <p:sp>
        <p:nvSpPr>
          <p:cNvPr id="1607719330" name="Textfeld 1"/>
          <p:cNvSpPr txBox="1"/>
          <p:nvPr/>
        </p:nvSpPr>
        <p:spPr bwMode="auto">
          <a:xfrm>
            <a:off x="5459393" y="4628846"/>
            <a:ext cx="3458566" cy="584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3200" b="1" u="sng">
                <a:solidFill>
                  <a:schemeClr val="bg1"/>
                </a:solidFill>
              </a:rPr>
              <a:t>Datenübertragung</a:t>
            </a:r>
            <a:endParaRPr/>
          </a:p>
        </p:txBody>
      </p:sp>
      <p:sp>
        <p:nvSpPr>
          <p:cNvPr id="13675571" name="Textfeld 6"/>
          <p:cNvSpPr txBox="1"/>
          <p:nvPr/>
        </p:nvSpPr>
        <p:spPr bwMode="auto">
          <a:xfrm>
            <a:off x="873793" y="2208197"/>
            <a:ext cx="1391554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MQTT</a:t>
            </a:r>
            <a:endParaRPr/>
          </a:p>
        </p:txBody>
      </p:sp>
      <p:sp>
        <p:nvSpPr>
          <p:cNvPr id="1284121196" name="Textfeld 8"/>
          <p:cNvSpPr txBox="1"/>
          <p:nvPr/>
        </p:nvSpPr>
        <p:spPr bwMode="auto">
          <a:xfrm>
            <a:off x="4123076" y="2150688"/>
            <a:ext cx="1391554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C++</a:t>
            </a:r>
            <a:endParaRPr/>
          </a:p>
        </p:txBody>
      </p:sp>
      <p:sp>
        <p:nvSpPr>
          <p:cNvPr id="2106038951" name="Textfeld 10"/>
          <p:cNvSpPr txBox="1"/>
          <p:nvPr/>
        </p:nvSpPr>
        <p:spPr bwMode="auto">
          <a:xfrm>
            <a:off x="9629605" y="1748122"/>
            <a:ext cx="1391554" cy="523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de-AT" sz="2800" b="1">
                <a:solidFill>
                  <a:schemeClr val="bg1"/>
                </a:solidFill>
              </a:rPr>
              <a:t>Mesh</a:t>
            </a:r>
            <a:endParaRPr/>
          </a:p>
        </p:txBody>
      </p:sp>
      <p:pic>
        <p:nvPicPr>
          <p:cNvPr id="644598441" name="Grafik 2" descr="MQTT Specification"/>
          <p:cNvPicPr>
            <a:picLocks noChangeAspect="1"/>
          </p:cNvPicPr>
          <p:nvPr/>
        </p:nvPicPr>
        <p:blipFill>
          <a:blip r:embed="rId4"/>
          <a:srcRect l="21466" t="0" r="18325" b="38415"/>
          <a:stretch/>
        </p:blipFill>
        <p:spPr bwMode="auto">
          <a:xfrm>
            <a:off x="2050210" y="2455027"/>
            <a:ext cx="1177215" cy="987495"/>
          </a:xfrm>
          <a:prstGeom prst="rect">
            <a:avLst/>
          </a:prstGeom>
        </p:spPr>
      </p:pic>
      <p:pic>
        <p:nvPicPr>
          <p:cNvPr id="2136686672" name="Grafik 9" descr="File:ISO C++ Logo.svg - Wikipedia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120549" y="2718689"/>
            <a:ext cx="1176069" cy="1190576"/>
          </a:xfrm>
          <a:prstGeom prst="rect">
            <a:avLst/>
          </a:prstGeom>
        </p:spPr>
      </p:pic>
      <p:pic>
        <p:nvPicPr>
          <p:cNvPr id="2124365103" name="Grafik 11" descr="Mesh Network Icons - Free SVG &amp; PNG Mesh Network Images - Noun Project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163254" y="1828479"/>
            <a:ext cx="2209002" cy="2209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159:morph option="byObject"/>
      </p:transition>
    </mc:Choice>
    <mc:Fallback>
      <p:transition spd="slow" advClick="1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customXml/_rels/item1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ONLYOFFICE/8.3.3.21</Application>
  <PresentationFormat>On-screen Show (4:3)</PresentationFormat>
  <Paragraphs>0</Paragraphs>
  <Slides>39</Slides>
  <Notes>39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/>
  <cp:revision>331</cp:revision>
  <dcterms:created xsi:type="dcterms:W3CDTF">2012-09-14T17:11:23Z</dcterms:created>
  <dcterms:modified xsi:type="dcterms:W3CDTF">2025-04-18T21:12:28Z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